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9.xml.rels" ContentType="application/vnd.openxmlformats-package.relationships+xml"/>
  <Override PartName="/ppt/slideMasters/_rels/slideMaster31.xml.rels" ContentType="application/vnd.openxmlformats-package.relationships+xml"/>
  <Override PartName="/ppt/slideMasters/_rels/slideMaster28.xml.rels" ContentType="application/vnd.openxmlformats-package.relationships+xml"/>
  <Override PartName="/ppt/slideMasters/_rels/slideMaster30.xml.rels" ContentType="application/vnd.openxmlformats-package.relationships+xml"/>
  <Override PartName="/ppt/slideMasters/_rels/slideMaster32.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33.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10.xml.rels" ContentType="application/vnd.openxmlformats-package.relationships+xml"/>
  <Override PartName="/ppt/slideMasters/_rels/slideMaster34.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36.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2.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31.xml" ContentType="application/vnd.openxmlformats-officedocument.presentationml.slideMaster+xml"/>
  <Override PartName="/ppt/slideMasters/slideMaster29.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0.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4.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5.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37.xml" ContentType="application/vnd.openxmlformats-officedocument.theme+xml"/>
  <Override PartName="/ppt/theme/theme31.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15.jpeg" ContentType="image/jpeg"/>
  <Override PartName="/ppt/media/image14.jpeg" ContentType="image/jpeg"/>
  <Override PartName="/ppt/media/image3.png" ContentType="image/png"/>
  <Override PartName="/ppt/media/image2.png" ContentType="image/png"/>
  <Override PartName="/ppt/media/image5.png" ContentType="image/png"/>
  <Override PartName="/ppt/media/image6.png" ContentType="image/png"/>
  <Override PartName="/ppt/media/image1.png" ContentType="image/png"/>
  <Override PartName="/ppt/media/image10.png" ContentType="image/png"/>
  <Override PartName="/ppt/media/image7.png" ContentType="image/png"/>
  <Override PartName="/ppt/media/image12.jpeg" ContentType="image/jpeg"/>
  <Override PartName="/ppt/media/image9.png" ContentType="image/png"/>
  <Override PartName="/ppt/media/image8.jpeg" ContentType="image/jpeg"/>
  <Override PartName="/ppt/media/image1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2.xml" ContentType="application/vnd.openxmlformats-officedocument.presentationml.slideLayout+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29.xml" ContentType="application/vnd.openxmlformats-officedocument.presentationml.slideLayout+xml"/>
  <Override PartName="/ppt/slideLayouts/slideLayout3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54.xml.rels" ContentType="application/vnd.openxmlformats-package.relationships+xml"/>
  <Override PartName="/ppt/slides/_rels/slide53.xml.rels" ContentType="application/vnd.openxmlformats-package.relationships+xml"/>
  <Override PartName="/ppt/slides/_rels/slide16.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4.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8.xml.rels" ContentType="application/vnd.openxmlformats-package.relationships+xml"/>
  <Override PartName="/ppt/slides/_rels/slide5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Slides/_rels/notesSlide10.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Lst>
  <p:notesMasterIdLst>
    <p:notesMasterId r:id="rId38"/>
  </p:notes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13" r:id="rId96"/>
    <p:sldId id="314" r:id="rId97"/>
    <p:sldId id="315" r:id="rId98"/>
    <p:sldId id="316" r:id="rId99"/>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notesMaster" Target="notesMasters/notesMaster1.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 Id="rId55" Type="http://schemas.openxmlformats.org/officeDocument/2006/relationships/slide" Target="slides/slide17.xml"/><Relationship Id="rId56" Type="http://schemas.openxmlformats.org/officeDocument/2006/relationships/slide" Target="slides/slide18.xml"/><Relationship Id="rId57" Type="http://schemas.openxmlformats.org/officeDocument/2006/relationships/slide" Target="slides/slide19.xml"/><Relationship Id="rId58" Type="http://schemas.openxmlformats.org/officeDocument/2006/relationships/slide" Target="slides/slide20.xml"/><Relationship Id="rId59" Type="http://schemas.openxmlformats.org/officeDocument/2006/relationships/slide" Target="slides/slide21.xml"/><Relationship Id="rId60" Type="http://schemas.openxmlformats.org/officeDocument/2006/relationships/slide" Target="slides/slide22.xml"/><Relationship Id="rId61" Type="http://schemas.openxmlformats.org/officeDocument/2006/relationships/slide" Target="slides/slide23.xml"/><Relationship Id="rId62" Type="http://schemas.openxmlformats.org/officeDocument/2006/relationships/slide" Target="slides/slide24.xml"/><Relationship Id="rId63" Type="http://schemas.openxmlformats.org/officeDocument/2006/relationships/slide" Target="slides/slide25.xml"/><Relationship Id="rId64" Type="http://schemas.openxmlformats.org/officeDocument/2006/relationships/slide" Target="slides/slide26.xml"/><Relationship Id="rId65" Type="http://schemas.openxmlformats.org/officeDocument/2006/relationships/slide" Target="slides/slide27.xml"/><Relationship Id="rId66" Type="http://schemas.openxmlformats.org/officeDocument/2006/relationships/slide" Target="slides/slide28.xml"/><Relationship Id="rId67" Type="http://schemas.openxmlformats.org/officeDocument/2006/relationships/slide" Target="slides/slide29.xml"/><Relationship Id="rId68" Type="http://schemas.openxmlformats.org/officeDocument/2006/relationships/slide" Target="slides/slide30.xml"/><Relationship Id="rId69" Type="http://schemas.openxmlformats.org/officeDocument/2006/relationships/slide" Target="slides/slide31.xml"/><Relationship Id="rId70" Type="http://schemas.openxmlformats.org/officeDocument/2006/relationships/slide" Target="slides/slide32.xml"/><Relationship Id="rId71" Type="http://schemas.openxmlformats.org/officeDocument/2006/relationships/slide" Target="slides/slide33.xml"/><Relationship Id="rId72" Type="http://schemas.openxmlformats.org/officeDocument/2006/relationships/slide" Target="slides/slide34.xml"/><Relationship Id="rId73" Type="http://schemas.openxmlformats.org/officeDocument/2006/relationships/slide" Target="slides/slide35.xml"/><Relationship Id="rId74" Type="http://schemas.openxmlformats.org/officeDocument/2006/relationships/slide" Target="slides/slide36.xml"/><Relationship Id="rId75" Type="http://schemas.openxmlformats.org/officeDocument/2006/relationships/slide" Target="slides/slide37.xml"/><Relationship Id="rId76" Type="http://schemas.openxmlformats.org/officeDocument/2006/relationships/slide" Target="slides/slide38.xml"/><Relationship Id="rId77" Type="http://schemas.openxmlformats.org/officeDocument/2006/relationships/slide" Target="slides/slide39.xml"/><Relationship Id="rId78" Type="http://schemas.openxmlformats.org/officeDocument/2006/relationships/slide" Target="slides/slide40.xml"/><Relationship Id="rId79" Type="http://schemas.openxmlformats.org/officeDocument/2006/relationships/slide" Target="slides/slide41.xml"/><Relationship Id="rId80" Type="http://schemas.openxmlformats.org/officeDocument/2006/relationships/slide" Target="slides/slide42.xml"/><Relationship Id="rId81" Type="http://schemas.openxmlformats.org/officeDocument/2006/relationships/slide" Target="slides/slide43.xml"/><Relationship Id="rId82" Type="http://schemas.openxmlformats.org/officeDocument/2006/relationships/slide" Target="slides/slide44.xml"/><Relationship Id="rId83" Type="http://schemas.openxmlformats.org/officeDocument/2006/relationships/slide" Target="slides/slide45.xml"/><Relationship Id="rId84" Type="http://schemas.openxmlformats.org/officeDocument/2006/relationships/slide" Target="slides/slide46.xml"/><Relationship Id="rId85" Type="http://schemas.openxmlformats.org/officeDocument/2006/relationships/slide" Target="slides/slide47.xml"/><Relationship Id="rId86" Type="http://schemas.openxmlformats.org/officeDocument/2006/relationships/slide" Target="slides/slide48.xml"/><Relationship Id="rId87" Type="http://schemas.openxmlformats.org/officeDocument/2006/relationships/slide" Target="slides/slide49.xml"/><Relationship Id="rId88" Type="http://schemas.openxmlformats.org/officeDocument/2006/relationships/slide" Target="slides/slide50.xml"/><Relationship Id="rId89" Type="http://schemas.openxmlformats.org/officeDocument/2006/relationships/slide" Target="slides/slide51.xml"/><Relationship Id="rId90" Type="http://schemas.openxmlformats.org/officeDocument/2006/relationships/slide" Target="slides/slide52.xml"/><Relationship Id="rId91" Type="http://schemas.openxmlformats.org/officeDocument/2006/relationships/slide" Target="slides/slide53.xml"/><Relationship Id="rId92" Type="http://schemas.openxmlformats.org/officeDocument/2006/relationships/slide" Target="slides/slide54.xml"/><Relationship Id="rId93" Type="http://schemas.openxmlformats.org/officeDocument/2006/relationships/slide" Target="slides/slide55.xml"/><Relationship Id="rId94" Type="http://schemas.openxmlformats.org/officeDocument/2006/relationships/slide" Target="slides/slide56.xml"/><Relationship Id="rId95" Type="http://schemas.openxmlformats.org/officeDocument/2006/relationships/slide" Target="slides/slide57.xml"/><Relationship Id="rId96" Type="http://schemas.openxmlformats.org/officeDocument/2006/relationships/slide" Target="slides/slide58.xml"/><Relationship Id="rId97" Type="http://schemas.openxmlformats.org/officeDocument/2006/relationships/slide" Target="slides/slide59.xml"/><Relationship Id="rId98" Type="http://schemas.openxmlformats.org/officeDocument/2006/relationships/slide" Target="slides/slide60.xml"/><Relationship Id="rId99" Type="http://schemas.openxmlformats.org/officeDocument/2006/relationships/slide" Target="slides/slide61.xml"/><Relationship Id="rId10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4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4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48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48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8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476A39B9-72E7-42F3-83A7-815052EAE281}"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573120" y="1336680"/>
            <a:ext cx="6412320" cy="3607200"/>
          </a:xfrm>
          <a:prstGeom prst="rect">
            <a:avLst/>
          </a:prstGeom>
          <a:ln w="0">
            <a:noFill/>
          </a:ln>
        </p:spPr>
      </p:sp>
      <p:sp>
        <p:nvSpPr>
          <p:cNvPr id="743" name="PlaceHolder 2"/>
          <p:cNvSpPr>
            <a:spLocks noGrp="1"/>
          </p:cNvSpPr>
          <p:nvPr>
            <p:ph type="body"/>
          </p:nvPr>
        </p:nvSpPr>
        <p:spPr>
          <a:xfrm>
            <a:off x="755640" y="5145120"/>
            <a:ext cx="6047280" cy="42091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Logo einfügen?</a:t>
            </a:r>
            <a:endParaRPr b="0" lang="en-GB" sz="2000" spc="-1" strike="noStrike">
              <a:solidFill>
                <a:srgbClr val="000000"/>
              </a:solidFill>
              <a:latin typeface="Arial"/>
            </a:endParaRPr>
          </a:p>
        </p:txBody>
      </p:sp>
      <p:sp>
        <p:nvSpPr>
          <p:cNvPr id="744" name="PlaceHolder 3"/>
          <p:cNvSpPr>
            <a:spLocks noGrp="1"/>
          </p:cNvSpPr>
          <p:nvPr>
            <p:ph type="sldNum" idx="5"/>
          </p:nvPr>
        </p:nvSpPr>
        <p:spPr>
          <a:xfrm>
            <a:off x="4281480" y="10155240"/>
            <a:ext cx="3275640" cy="535320"/>
          </a:xfrm>
          <a:prstGeom prst="rect">
            <a:avLst/>
          </a:prstGeom>
          <a:noFill/>
          <a:ln w="0">
            <a:noFill/>
          </a:ln>
        </p:spPr>
        <p:txBody>
          <a:bodyPr lIns="0" rIns="0" tIns="0" bIns="0" anchor="b">
            <a:noAutofit/>
          </a:bodyPr>
          <a:p>
            <a:pPr indent="0">
              <a:buNone/>
            </a:pPr>
            <a:endParaRPr b="0" lang="de-DE" sz="14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533520" y="763560"/>
            <a:ext cx="6702840" cy="3771000"/>
          </a:xfrm>
          <a:prstGeom prst="rect">
            <a:avLst/>
          </a:prstGeom>
          <a:ln w="0">
            <a:noFill/>
          </a:ln>
        </p:spPr>
      </p:sp>
      <p:sp>
        <p:nvSpPr>
          <p:cNvPr id="740"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741" name="PlaceHolder 3"/>
          <p:cNvSpPr>
            <a:spLocks noGrp="1"/>
          </p:cNvSpPr>
          <p:nvPr>
            <p:ph type="sldNum" idx="4"/>
          </p:nvPr>
        </p:nvSpPr>
        <p:spPr>
          <a:xfrm>
            <a:off x="4399200" y="9555480"/>
            <a:ext cx="3371760" cy="501480"/>
          </a:xfrm>
          <a:prstGeom prst="rect">
            <a:avLst/>
          </a:prstGeom>
          <a:noFill/>
          <a:ln w="0">
            <a:noFill/>
          </a:ln>
        </p:spPr>
        <p:txBody>
          <a:bodyPr lIns="0" rIns="0" tIns="0" bIns="0" anchor="b">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36ECB53-3DF6-444A-BA54-8F5141A98AE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2">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3">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4">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5">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6">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0">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1">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3">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53093E0-45AB-4964-A78C-898C02180C9B}"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920" cy="559800"/>
          </a:xfrm>
          <a:prstGeom prst="rect">
            <a:avLst/>
          </a:prstGeom>
          <a:ln w="0">
            <a:noFill/>
          </a:ln>
        </p:spPr>
      </p:pic>
      <p:pic>
        <p:nvPicPr>
          <p:cNvPr id="4" name="Grafik 2" descr=""/>
          <p:cNvPicPr/>
          <p:nvPr/>
        </p:nvPicPr>
        <p:blipFill>
          <a:blip r:embed="rId3"/>
          <a:stretch/>
        </p:blipFill>
        <p:spPr>
          <a:xfrm>
            <a:off x="7430400" y="134640"/>
            <a:ext cx="3695760" cy="511920"/>
          </a:xfrm>
          <a:prstGeom prst="rect">
            <a:avLst/>
          </a:prstGeom>
          <a:ln w="0">
            <a:noFill/>
          </a:ln>
        </p:spPr>
      </p:pic>
      <p:sp>
        <p:nvSpPr>
          <p:cNvPr id="5"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9F6151E-E577-4525-AEA9-3698E9C3BDCF}"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3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49920" cy="559800"/>
          </a:xfrm>
          <a:prstGeom prst="rect">
            <a:avLst/>
          </a:prstGeom>
          <a:ln w="0">
            <a:noFill/>
          </a:ln>
        </p:spPr>
      </p:pic>
      <p:pic>
        <p:nvPicPr>
          <p:cNvPr id="132" name="Grafik 2" descr=""/>
          <p:cNvPicPr/>
          <p:nvPr/>
        </p:nvPicPr>
        <p:blipFill>
          <a:blip r:embed="rId3"/>
          <a:stretch/>
        </p:blipFill>
        <p:spPr>
          <a:xfrm>
            <a:off x="7430400" y="134640"/>
            <a:ext cx="3695760" cy="511920"/>
          </a:xfrm>
          <a:prstGeom prst="rect">
            <a:avLst/>
          </a:prstGeom>
          <a:ln w="0">
            <a:noFill/>
          </a:ln>
        </p:spPr>
      </p:pic>
      <p:sp>
        <p:nvSpPr>
          <p:cNvPr id="13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E3AC994-F5CC-440E-A7B2-A3F89C0CEC58}"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4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5" name="Picture 19" descr="Logo_TUC_de_RGB"/>
          <p:cNvPicPr/>
          <p:nvPr/>
        </p:nvPicPr>
        <p:blipFill>
          <a:blip r:embed="rId2"/>
          <a:stretch/>
        </p:blipFill>
        <p:spPr>
          <a:xfrm>
            <a:off x="0" y="0"/>
            <a:ext cx="3049920" cy="559800"/>
          </a:xfrm>
          <a:prstGeom prst="rect">
            <a:avLst/>
          </a:prstGeom>
          <a:ln w="0">
            <a:noFill/>
          </a:ln>
        </p:spPr>
      </p:pic>
      <p:pic>
        <p:nvPicPr>
          <p:cNvPr id="146" name="Grafik 2" descr=""/>
          <p:cNvPicPr/>
          <p:nvPr/>
        </p:nvPicPr>
        <p:blipFill>
          <a:blip r:embed="rId3"/>
          <a:stretch/>
        </p:blipFill>
        <p:spPr>
          <a:xfrm>
            <a:off x="7430400" y="134640"/>
            <a:ext cx="3695760" cy="511920"/>
          </a:xfrm>
          <a:prstGeom prst="rect">
            <a:avLst/>
          </a:prstGeom>
          <a:ln w="0">
            <a:noFill/>
          </a:ln>
        </p:spPr>
      </p:pic>
      <p:sp>
        <p:nvSpPr>
          <p:cNvPr id="14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54A7D08-2CA7-47F1-A00F-7CD726A52377}"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5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5" name="Picture 19" descr="Logo_TUC_de_RGB"/>
          <p:cNvPicPr/>
          <p:nvPr/>
        </p:nvPicPr>
        <p:blipFill>
          <a:blip r:embed="rId2"/>
          <a:stretch/>
        </p:blipFill>
        <p:spPr>
          <a:xfrm>
            <a:off x="0" y="0"/>
            <a:ext cx="3049920" cy="559800"/>
          </a:xfrm>
          <a:prstGeom prst="rect">
            <a:avLst/>
          </a:prstGeom>
          <a:ln w="0">
            <a:noFill/>
          </a:ln>
        </p:spPr>
      </p:pic>
      <p:pic>
        <p:nvPicPr>
          <p:cNvPr id="156" name="Grafik 2" descr=""/>
          <p:cNvPicPr/>
          <p:nvPr/>
        </p:nvPicPr>
        <p:blipFill>
          <a:blip r:embed="rId3"/>
          <a:stretch/>
        </p:blipFill>
        <p:spPr>
          <a:xfrm>
            <a:off x="7430400" y="134640"/>
            <a:ext cx="3695760" cy="511920"/>
          </a:xfrm>
          <a:prstGeom prst="rect">
            <a:avLst/>
          </a:prstGeom>
          <a:ln w="0">
            <a:noFill/>
          </a:ln>
        </p:spPr>
      </p:pic>
      <p:sp>
        <p:nvSpPr>
          <p:cNvPr id="15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1"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E0320C0-ED2A-46AB-8823-D6A10E5AD19F}"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6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49920" cy="559800"/>
          </a:xfrm>
          <a:prstGeom prst="rect">
            <a:avLst/>
          </a:prstGeom>
          <a:ln w="0">
            <a:noFill/>
          </a:ln>
        </p:spPr>
      </p:pic>
      <p:pic>
        <p:nvPicPr>
          <p:cNvPr id="164" name="Grafik 2" descr=""/>
          <p:cNvPicPr/>
          <p:nvPr/>
        </p:nvPicPr>
        <p:blipFill>
          <a:blip r:embed="rId3"/>
          <a:stretch/>
        </p:blipFill>
        <p:spPr>
          <a:xfrm>
            <a:off x="7430400" y="134640"/>
            <a:ext cx="3695760" cy="511920"/>
          </a:xfrm>
          <a:prstGeom prst="rect">
            <a:avLst/>
          </a:prstGeom>
          <a:ln w="0">
            <a:noFill/>
          </a:ln>
        </p:spPr>
      </p:pic>
      <p:sp>
        <p:nvSpPr>
          <p:cNvPr id="16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6"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4F494C4-228D-4859-A891-8FB74C9EF54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6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00D1509-D614-4AEA-BF72-E838F0D030B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7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49920" cy="559800"/>
          </a:xfrm>
          <a:prstGeom prst="rect">
            <a:avLst/>
          </a:prstGeom>
          <a:ln w="0">
            <a:noFill/>
          </a:ln>
        </p:spPr>
      </p:pic>
      <p:pic>
        <p:nvPicPr>
          <p:cNvPr id="180" name="Grafik 2" descr=""/>
          <p:cNvPicPr/>
          <p:nvPr/>
        </p:nvPicPr>
        <p:blipFill>
          <a:blip r:embed="rId3"/>
          <a:stretch/>
        </p:blipFill>
        <p:spPr>
          <a:xfrm>
            <a:off x="7430400" y="134640"/>
            <a:ext cx="3695760" cy="511920"/>
          </a:xfrm>
          <a:prstGeom prst="rect">
            <a:avLst/>
          </a:prstGeom>
          <a:ln w="0">
            <a:noFill/>
          </a:ln>
        </p:spPr>
      </p:pic>
      <p:sp>
        <p:nvSpPr>
          <p:cNvPr id="18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2"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614D7F7-EA50-42F5-A81D-E685F027990E}"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8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1829714-675B-47D2-A30E-E13FC7343DC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9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5" name="Picture 19" descr="Logo_TUC_de_RGB"/>
          <p:cNvPicPr/>
          <p:nvPr/>
        </p:nvPicPr>
        <p:blipFill>
          <a:blip r:embed="rId2"/>
          <a:stretch/>
        </p:blipFill>
        <p:spPr>
          <a:xfrm>
            <a:off x="0" y="0"/>
            <a:ext cx="3049920" cy="559800"/>
          </a:xfrm>
          <a:prstGeom prst="rect">
            <a:avLst/>
          </a:prstGeom>
          <a:ln w="0">
            <a:noFill/>
          </a:ln>
        </p:spPr>
      </p:pic>
      <p:pic>
        <p:nvPicPr>
          <p:cNvPr id="196" name="Grafik 2" descr=""/>
          <p:cNvPicPr/>
          <p:nvPr/>
        </p:nvPicPr>
        <p:blipFill>
          <a:blip r:embed="rId3"/>
          <a:stretch/>
        </p:blipFill>
        <p:spPr>
          <a:xfrm>
            <a:off x="7430400" y="134640"/>
            <a:ext cx="3695760" cy="511920"/>
          </a:xfrm>
          <a:prstGeom prst="rect">
            <a:avLst/>
          </a:prstGeom>
          <a:ln w="0">
            <a:noFill/>
          </a:ln>
        </p:spPr>
      </p:pic>
      <p:sp>
        <p:nvSpPr>
          <p:cNvPr id="19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8"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03C68D7-E3C7-4E5E-8896-9A43E6DAAAB2}"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9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01F4329-1F2B-4E98-91DE-F8A951C3D7F2}"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1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1" name="Picture 19" descr="Logo_TUC_de_RGB"/>
          <p:cNvPicPr/>
          <p:nvPr/>
        </p:nvPicPr>
        <p:blipFill>
          <a:blip r:embed="rId2"/>
          <a:stretch/>
        </p:blipFill>
        <p:spPr>
          <a:xfrm>
            <a:off x="0" y="0"/>
            <a:ext cx="3049920" cy="559800"/>
          </a:xfrm>
          <a:prstGeom prst="rect">
            <a:avLst/>
          </a:prstGeom>
          <a:ln w="0">
            <a:noFill/>
          </a:ln>
        </p:spPr>
      </p:pic>
      <p:pic>
        <p:nvPicPr>
          <p:cNvPr id="212" name="Grafik 2" descr=""/>
          <p:cNvPicPr/>
          <p:nvPr/>
        </p:nvPicPr>
        <p:blipFill>
          <a:blip r:embed="rId3"/>
          <a:stretch/>
        </p:blipFill>
        <p:spPr>
          <a:xfrm>
            <a:off x="7430400" y="134640"/>
            <a:ext cx="3695760" cy="511920"/>
          </a:xfrm>
          <a:prstGeom prst="rect">
            <a:avLst/>
          </a:prstGeom>
          <a:ln w="0">
            <a:noFill/>
          </a:ln>
        </p:spPr>
      </p:pic>
      <p:sp>
        <p:nvSpPr>
          <p:cNvPr id="21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4"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F9002E4-5858-4447-B089-4CE381D0D2DE}"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1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DBAC616-B00B-4A4D-A00E-5E88B947E337}"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2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49920" cy="559800"/>
          </a:xfrm>
          <a:prstGeom prst="rect">
            <a:avLst/>
          </a:prstGeom>
          <a:ln w="0">
            <a:noFill/>
          </a:ln>
        </p:spPr>
      </p:pic>
      <p:pic>
        <p:nvPicPr>
          <p:cNvPr id="226" name="Grafik 2" descr=""/>
          <p:cNvPicPr/>
          <p:nvPr/>
        </p:nvPicPr>
        <p:blipFill>
          <a:blip r:embed="rId3"/>
          <a:stretch/>
        </p:blipFill>
        <p:spPr>
          <a:xfrm>
            <a:off x="7430400" y="134640"/>
            <a:ext cx="3695760" cy="511920"/>
          </a:xfrm>
          <a:prstGeom prst="rect">
            <a:avLst/>
          </a:prstGeom>
          <a:ln w="0">
            <a:noFill/>
          </a:ln>
        </p:spPr>
      </p:pic>
      <p:sp>
        <p:nvSpPr>
          <p:cNvPr id="22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8"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F551A58-96FB-44D9-83D3-11A4A9B4ABCA}"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2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1"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591BDF5-9692-4EA0-A5C3-62EBA8D5DE33}"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4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49920" cy="559800"/>
          </a:xfrm>
          <a:prstGeom prst="rect">
            <a:avLst/>
          </a:prstGeom>
          <a:ln w="0">
            <a:noFill/>
          </a:ln>
        </p:spPr>
      </p:pic>
      <p:pic>
        <p:nvPicPr>
          <p:cNvPr id="244" name="Grafik 2" descr=""/>
          <p:cNvPicPr/>
          <p:nvPr/>
        </p:nvPicPr>
        <p:blipFill>
          <a:blip r:embed="rId3"/>
          <a:stretch/>
        </p:blipFill>
        <p:spPr>
          <a:xfrm>
            <a:off x="7430400" y="134640"/>
            <a:ext cx="3695760" cy="511920"/>
          </a:xfrm>
          <a:prstGeom prst="rect">
            <a:avLst/>
          </a:prstGeom>
          <a:ln w="0">
            <a:noFill/>
          </a:ln>
        </p:spPr>
      </p:pic>
      <p:sp>
        <p:nvSpPr>
          <p:cNvPr id="24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6"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E70F5C8-511F-43CC-8D4C-4DB9D6CBEBDE}"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4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6"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8A2F57A-8703-41AD-A863-BB41D0F267E5}"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57"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8" name="Picture 19" descr="Logo_TUC_de_RGB"/>
          <p:cNvPicPr/>
          <p:nvPr/>
        </p:nvPicPr>
        <p:blipFill>
          <a:blip r:embed="rId2"/>
          <a:stretch/>
        </p:blipFill>
        <p:spPr>
          <a:xfrm>
            <a:off x="0" y="0"/>
            <a:ext cx="3049920" cy="559800"/>
          </a:xfrm>
          <a:prstGeom prst="rect">
            <a:avLst/>
          </a:prstGeom>
          <a:ln w="0">
            <a:noFill/>
          </a:ln>
        </p:spPr>
      </p:pic>
      <p:pic>
        <p:nvPicPr>
          <p:cNvPr id="259" name="Grafik 2" descr=""/>
          <p:cNvPicPr/>
          <p:nvPr/>
        </p:nvPicPr>
        <p:blipFill>
          <a:blip r:embed="rId3"/>
          <a:stretch/>
        </p:blipFill>
        <p:spPr>
          <a:xfrm>
            <a:off x="7430400" y="134640"/>
            <a:ext cx="3695760" cy="511920"/>
          </a:xfrm>
          <a:prstGeom prst="rect">
            <a:avLst/>
          </a:prstGeom>
          <a:ln w="0">
            <a:noFill/>
          </a:ln>
        </p:spPr>
      </p:pic>
      <p:sp>
        <p:nvSpPr>
          <p:cNvPr id="260"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1"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2D5C9E3-E286-463D-ADFC-839358904B68}"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62"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A4A3CB2-D0AD-4B53-82E8-194848952CBB}"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49920" cy="559800"/>
          </a:xfrm>
          <a:prstGeom prst="rect">
            <a:avLst/>
          </a:prstGeom>
          <a:ln w="0">
            <a:noFill/>
          </a:ln>
        </p:spPr>
      </p:pic>
      <p:pic>
        <p:nvPicPr>
          <p:cNvPr id="20" name="Grafik 2" descr=""/>
          <p:cNvPicPr/>
          <p:nvPr/>
        </p:nvPicPr>
        <p:blipFill>
          <a:blip r:embed="rId3"/>
          <a:stretch/>
        </p:blipFill>
        <p:spPr>
          <a:xfrm>
            <a:off x="7430400" y="134640"/>
            <a:ext cx="3695760" cy="511920"/>
          </a:xfrm>
          <a:prstGeom prst="rect">
            <a:avLst/>
          </a:prstGeom>
          <a:ln w="0">
            <a:noFill/>
          </a:ln>
        </p:spPr>
      </p:pic>
      <p:sp>
        <p:nvSpPr>
          <p:cNvPr id="21"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6"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221FB6E-BA40-4087-A3EF-89AFAD800E48}"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67"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8" name="Picture 19" descr="Logo_TUC_de_RGB"/>
          <p:cNvPicPr/>
          <p:nvPr/>
        </p:nvPicPr>
        <p:blipFill>
          <a:blip r:embed="rId2"/>
          <a:stretch/>
        </p:blipFill>
        <p:spPr>
          <a:xfrm>
            <a:off x="0" y="0"/>
            <a:ext cx="3049920" cy="559800"/>
          </a:xfrm>
          <a:prstGeom prst="rect">
            <a:avLst/>
          </a:prstGeom>
          <a:ln w="0">
            <a:noFill/>
          </a:ln>
        </p:spPr>
      </p:pic>
      <p:pic>
        <p:nvPicPr>
          <p:cNvPr id="269" name="Grafik 2" descr=""/>
          <p:cNvPicPr/>
          <p:nvPr/>
        </p:nvPicPr>
        <p:blipFill>
          <a:blip r:embed="rId3"/>
          <a:stretch/>
        </p:blipFill>
        <p:spPr>
          <a:xfrm>
            <a:off x="7430400" y="134640"/>
            <a:ext cx="3695760" cy="511920"/>
          </a:xfrm>
          <a:prstGeom prst="rect">
            <a:avLst/>
          </a:prstGeom>
          <a:ln w="0">
            <a:noFill/>
          </a:ln>
        </p:spPr>
      </p:pic>
      <p:sp>
        <p:nvSpPr>
          <p:cNvPr id="270"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1"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66A17C2-79DA-42A7-871C-E23B5B6FCB53}"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72"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FBF129E-8226-47B9-8221-1EC6225C66A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9920" cy="559800"/>
          </a:xfrm>
          <a:prstGeom prst="rect">
            <a:avLst/>
          </a:prstGeom>
          <a:ln w="0">
            <a:noFill/>
          </a:ln>
        </p:spPr>
      </p:pic>
      <p:pic>
        <p:nvPicPr>
          <p:cNvPr id="280" name="Grafik 2" descr=""/>
          <p:cNvPicPr/>
          <p:nvPr/>
        </p:nvPicPr>
        <p:blipFill>
          <a:blip r:embed="rId3"/>
          <a:stretch/>
        </p:blipFill>
        <p:spPr>
          <a:xfrm>
            <a:off x="7430400" y="134640"/>
            <a:ext cx="3695760" cy="511920"/>
          </a:xfrm>
          <a:prstGeom prst="rect">
            <a:avLst/>
          </a:prstGeom>
          <a:ln w="0">
            <a:noFill/>
          </a:ln>
        </p:spPr>
      </p:pic>
      <p:sp>
        <p:nvSpPr>
          <p:cNvPr id="28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CC161B7-7B53-4970-BB68-0F0403A3194E}"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531DB88-3F94-49A1-8D62-2E7F4A442B15}"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9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49920" cy="559800"/>
          </a:xfrm>
          <a:prstGeom prst="rect">
            <a:avLst/>
          </a:prstGeom>
          <a:ln w="0">
            <a:noFill/>
          </a:ln>
        </p:spPr>
      </p:pic>
      <p:pic>
        <p:nvPicPr>
          <p:cNvPr id="292" name="Grafik 2" descr=""/>
          <p:cNvPicPr/>
          <p:nvPr/>
        </p:nvPicPr>
        <p:blipFill>
          <a:blip r:embed="rId3"/>
          <a:stretch/>
        </p:blipFill>
        <p:spPr>
          <a:xfrm>
            <a:off x="7430400" y="134640"/>
            <a:ext cx="3695760" cy="511920"/>
          </a:xfrm>
          <a:prstGeom prst="rect">
            <a:avLst/>
          </a:prstGeom>
          <a:ln w="0">
            <a:noFill/>
          </a:ln>
        </p:spPr>
      </p:pic>
      <p:sp>
        <p:nvSpPr>
          <p:cNvPr id="29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4"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2B6CDCD-8003-4029-8000-9FD6B2C1A4DF}"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29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CBE8C2D-DC14-47A3-A157-472D505E148F}"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30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5" name="Picture 19" descr="Logo_TUC_de_RGB"/>
          <p:cNvPicPr/>
          <p:nvPr/>
        </p:nvPicPr>
        <p:blipFill>
          <a:blip r:embed="rId2"/>
          <a:stretch/>
        </p:blipFill>
        <p:spPr>
          <a:xfrm>
            <a:off x="0" y="0"/>
            <a:ext cx="3049920" cy="559800"/>
          </a:xfrm>
          <a:prstGeom prst="rect">
            <a:avLst/>
          </a:prstGeom>
          <a:ln w="0">
            <a:noFill/>
          </a:ln>
        </p:spPr>
      </p:pic>
      <p:pic>
        <p:nvPicPr>
          <p:cNvPr id="306" name="Grafik 2" descr=""/>
          <p:cNvPicPr/>
          <p:nvPr/>
        </p:nvPicPr>
        <p:blipFill>
          <a:blip r:embed="rId3"/>
          <a:stretch/>
        </p:blipFill>
        <p:spPr>
          <a:xfrm>
            <a:off x="7430400" y="134640"/>
            <a:ext cx="3695760" cy="511920"/>
          </a:xfrm>
          <a:prstGeom prst="rect">
            <a:avLst/>
          </a:prstGeom>
          <a:ln w="0">
            <a:noFill/>
          </a:ln>
        </p:spPr>
      </p:pic>
      <p:sp>
        <p:nvSpPr>
          <p:cNvPr id="30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8"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FBF74A4-21AB-4FF7-A6D2-652E447177F4}"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30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3EA4209-562E-49F8-82A9-7AE632B840E3}"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31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15" name="Picture 19" descr="Logo_TUC_de_RGB"/>
          <p:cNvPicPr/>
          <p:nvPr/>
        </p:nvPicPr>
        <p:blipFill>
          <a:blip r:embed="rId2"/>
          <a:stretch/>
        </p:blipFill>
        <p:spPr>
          <a:xfrm>
            <a:off x="0" y="0"/>
            <a:ext cx="3049920" cy="559800"/>
          </a:xfrm>
          <a:prstGeom prst="rect">
            <a:avLst/>
          </a:prstGeom>
          <a:ln w="0">
            <a:noFill/>
          </a:ln>
        </p:spPr>
      </p:pic>
      <p:pic>
        <p:nvPicPr>
          <p:cNvPr id="316" name="Grafik 2" descr=""/>
          <p:cNvPicPr/>
          <p:nvPr/>
        </p:nvPicPr>
        <p:blipFill>
          <a:blip r:embed="rId3"/>
          <a:stretch/>
        </p:blipFill>
        <p:spPr>
          <a:xfrm>
            <a:off x="7430400" y="134640"/>
            <a:ext cx="3695760" cy="511920"/>
          </a:xfrm>
          <a:prstGeom prst="rect">
            <a:avLst/>
          </a:prstGeom>
          <a:ln w="0">
            <a:noFill/>
          </a:ln>
        </p:spPr>
      </p:pic>
      <p:sp>
        <p:nvSpPr>
          <p:cNvPr id="31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8" name="CustomShape 5"/>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5D5884A-4BA8-4106-9463-54B0C74ECEF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31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1"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9C067C4-AA11-4615-989E-0B68C9CAA00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2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23" name="Picture 19" descr="Logo_TUC_de_RGB"/>
          <p:cNvPicPr/>
          <p:nvPr/>
        </p:nvPicPr>
        <p:blipFill>
          <a:blip r:embed="rId2"/>
          <a:stretch/>
        </p:blipFill>
        <p:spPr>
          <a:xfrm>
            <a:off x="0" y="0"/>
            <a:ext cx="3051360" cy="561240"/>
          </a:xfrm>
          <a:prstGeom prst="rect">
            <a:avLst/>
          </a:prstGeom>
          <a:ln w="0">
            <a:noFill/>
          </a:ln>
        </p:spPr>
      </p:pic>
      <p:pic>
        <p:nvPicPr>
          <p:cNvPr id="324" name="Grafik 2" descr=""/>
          <p:cNvPicPr/>
          <p:nvPr/>
        </p:nvPicPr>
        <p:blipFill>
          <a:blip r:embed="rId3"/>
          <a:stretch/>
        </p:blipFill>
        <p:spPr>
          <a:xfrm>
            <a:off x="7430400" y="134640"/>
            <a:ext cx="3697200" cy="513360"/>
          </a:xfrm>
          <a:prstGeom prst="rect">
            <a:avLst/>
          </a:prstGeom>
          <a:ln w="0">
            <a:noFill/>
          </a:ln>
        </p:spPr>
      </p:pic>
      <p:sp>
        <p:nvSpPr>
          <p:cNvPr id="32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6"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34AB88C-383A-400A-B8B2-4687515B9D2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2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3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3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37"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B69BB8B-A658-4FB5-8B2B-4BD4D7477A0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3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9" name="Picture 19" descr="Logo_TUC_de_RGB"/>
          <p:cNvPicPr/>
          <p:nvPr/>
        </p:nvPicPr>
        <p:blipFill>
          <a:blip r:embed="rId2"/>
          <a:stretch/>
        </p:blipFill>
        <p:spPr>
          <a:xfrm>
            <a:off x="0" y="0"/>
            <a:ext cx="3051360" cy="561240"/>
          </a:xfrm>
          <a:prstGeom prst="rect">
            <a:avLst/>
          </a:prstGeom>
          <a:ln w="0">
            <a:noFill/>
          </a:ln>
        </p:spPr>
      </p:pic>
      <p:pic>
        <p:nvPicPr>
          <p:cNvPr id="340" name="Grafik 2" descr=""/>
          <p:cNvPicPr/>
          <p:nvPr/>
        </p:nvPicPr>
        <p:blipFill>
          <a:blip r:embed="rId3"/>
          <a:stretch/>
        </p:blipFill>
        <p:spPr>
          <a:xfrm>
            <a:off x="7430400" y="134640"/>
            <a:ext cx="3697200" cy="513360"/>
          </a:xfrm>
          <a:prstGeom prst="rect">
            <a:avLst/>
          </a:prstGeom>
          <a:ln w="0">
            <a:noFill/>
          </a:ln>
        </p:spPr>
      </p:pic>
      <p:sp>
        <p:nvSpPr>
          <p:cNvPr id="34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42"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82A96D8-B7B1-45D2-B29D-3F84A549681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3"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4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4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53"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F00185E-A56A-4BC9-8C96-0275E4CB417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5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55" name="Picture 19" descr="Logo_TUC_de_RGB"/>
          <p:cNvPicPr/>
          <p:nvPr/>
        </p:nvPicPr>
        <p:blipFill>
          <a:blip r:embed="rId2"/>
          <a:stretch/>
        </p:blipFill>
        <p:spPr>
          <a:xfrm>
            <a:off x="0" y="0"/>
            <a:ext cx="3051360" cy="561240"/>
          </a:xfrm>
          <a:prstGeom prst="rect">
            <a:avLst/>
          </a:prstGeom>
          <a:ln w="0">
            <a:noFill/>
          </a:ln>
        </p:spPr>
      </p:pic>
      <p:pic>
        <p:nvPicPr>
          <p:cNvPr id="356" name="Grafik 2" descr=""/>
          <p:cNvPicPr/>
          <p:nvPr/>
        </p:nvPicPr>
        <p:blipFill>
          <a:blip r:embed="rId3"/>
          <a:stretch/>
        </p:blipFill>
        <p:spPr>
          <a:xfrm>
            <a:off x="7430400" y="134640"/>
            <a:ext cx="3697200" cy="513360"/>
          </a:xfrm>
          <a:prstGeom prst="rect">
            <a:avLst/>
          </a:prstGeom>
          <a:ln w="0">
            <a:noFill/>
          </a:ln>
        </p:spPr>
      </p:pic>
      <p:sp>
        <p:nvSpPr>
          <p:cNvPr id="35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58"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FC9CAF0-29D4-4BA1-BF93-106A8269C1F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5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6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6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9"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2F9A8AD-0E2C-419E-BAAF-FD5F8F7F52F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7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71" name="Picture 19" descr="Logo_TUC_de_RGB"/>
          <p:cNvPicPr/>
          <p:nvPr/>
        </p:nvPicPr>
        <p:blipFill>
          <a:blip r:embed="rId2"/>
          <a:stretch/>
        </p:blipFill>
        <p:spPr>
          <a:xfrm>
            <a:off x="0" y="0"/>
            <a:ext cx="3051360" cy="561240"/>
          </a:xfrm>
          <a:prstGeom prst="rect">
            <a:avLst/>
          </a:prstGeom>
          <a:ln w="0">
            <a:noFill/>
          </a:ln>
        </p:spPr>
      </p:pic>
      <p:pic>
        <p:nvPicPr>
          <p:cNvPr id="372" name="Grafik 2" descr=""/>
          <p:cNvPicPr/>
          <p:nvPr/>
        </p:nvPicPr>
        <p:blipFill>
          <a:blip r:embed="rId3"/>
          <a:stretch/>
        </p:blipFill>
        <p:spPr>
          <a:xfrm>
            <a:off x="7430400" y="134640"/>
            <a:ext cx="3697200" cy="513360"/>
          </a:xfrm>
          <a:prstGeom prst="rect">
            <a:avLst/>
          </a:prstGeom>
          <a:ln w="0">
            <a:noFill/>
          </a:ln>
        </p:spPr>
      </p:pic>
      <p:sp>
        <p:nvSpPr>
          <p:cNvPr id="37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74"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11B6DC6-F66C-4BFF-8B9C-92F6B39A30A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75"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83"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92F430F-20A3-459C-9A7F-69EE242DA5A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8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85" name="Picture 19" descr="Logo_TUC_de_RGB"/>
          <p:cNvPicPr/>
          <p:nvPr/>
        </p:nvPicPr>
        <p:blipFill>
          <a:blip r:embed="rId2"/>
          <a:stretch/>
        </p:blipFill>
        <p:spPr>
          <a:xfrm>
            <a:off x="0" y="0"/>
            <a:ext cx="3051360" cy="561240"/>
          </a:xfrm>
          <a:prstGeom prst="rect">
            <a:avLst/>
          </a:prstGeom>
          <a:ln w="0">
            <a:noFill/>
          </a:ln>
        </p:spPr>
      </p:pic>
      <p:pic>
        <p:nvPicPr>
          <p:cNvPr id="386" name="Grafik 2" descr=""/>
          <p:cNvPicPr/>
          <p:nvPr/>
        </p:nvPicPr>
        <p:blipFill>
          <a:blip r:embed="rId3"/>
          <a:stretch/>
        </p:blipFill>
        <p:spPr>
          <a:xfrm>
            <a:off x="7430400" y="134640"/>
            <a:ext cx="3697200" cy="513360"/>
          </a:xfrm>
          <a:prstGeom prst="rect">
            <a:avLst/>
          </a:prstGeom>
          <a:ln w="0">
            <a:noFill/>
          </a:ln>
        </p:spPr>
      </p:pic>
      <p:sp>
        <p:nvSpPr>
          <p:cNvPr id="38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88"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BDB4EA6-BA60-4850-A012-7025BFABCD2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8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9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906ECE8-D3DA-46BA-889B-37C24B2C4ABB}"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49920" cy="559800"/>
          </a:xfrm>
          <a:prstGeom prst="rect">
            <a:avLst/>
          </a:prstGeom>
          <a:ln w="0">
            <a:noFill/>
          </a:ln>
        </p:spPr>
      </p:pic>
      <p:pic>
        <p:nvPicPr>
          <p:cNvPr id="36" name="Grafik 2" descr=""/>
          <p:cNvPicPr/>
          <p:nvPr/>
        </p:nvPicPr>
        <p:blipFill>
          <a:blip r:embed="rId3"/>
          <a:stretch/>
        </p:blipFill>
        <p:spPr>
          <a:xfrm>
            <a:off x="7430400" y="134640"/>
            <a:ext cx="3695760" cy="511920"/>
          </a:xfrm>
          <a:prstGeom prst="rect">
            <a:avLst/>
          </a:prstGeom>
          <a:ln w="0">
            <a:noFill/>
          </a:ln>
        </p:spPr>
      </p:pic>
      <p:sp>
        <p:nvSpPr>
          <p:cNvPr id="3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01"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9643A41-6F2B-4281-AD67-3F3E85EE305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0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03" name="Picture 19" descr="Logo_TUC_de_RGB"/>
          <p:cNvPicPr/>
          <p:nvPr/>
        </p:nvPicPr>
        <p:blipFill>
          <a:blip r:embed="rId2"/>
          <a:stretch/>
        </p:blipFill>
        <p:spPr>
          <a:xfrm>
            <a:off x="0" y="0"/>
            <a:ext cx="3051360" cy="561240"/>
          </a:xfrm>
          <a:prstGeom prst="rect">
            <a:avLst/>
          </a:prstGeom>
          <a:ln w="0">
            <a:noFill/>
          </a:ln>
        </p:spPr>
      </p:pic>
      <p:pic>
        <p:nvPicPr>
          <p:cNvPr id="404" name="Grafik 2" descr=""/>
          <p:cNvPicPr/>
          <p:nvPr/>
        </p:nvPicPr>
        <p:blipFill>
          <a:blip r:embed="rId3"/>
          <a:stretch/>
        </p:blipFill>
        <p:spPr>
          <a:xfrm>
            <a:off x="7430400" y="134640"/>
            <a:ext cx="3697200" cy="513360"/>
          </a:xfrm>
          <a:prstGeom prst="rect">
            <a:avLst/>
          </a:prstGeom>
          <a:ln w="0">
            <a:noFill/>
          </a:ln>
        </p:spPr>
      </p:pic>
      <p:sp>
        <p:nvSpPr>
          <p:cNvPr id="40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06"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17FCB85-A423-44FE-B4DA-98773C6A682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0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0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1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1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1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1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1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6"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8BAFA19-905A-4B07-8304-7636DFE90D4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1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18" name="Picture 19" descr="Logo_TUC_de_RGB"/>
          <p:cNvPicPr/>
          <p:nvPr/>
        </p:nvPicPr>
        <p:blipFill>
          <a:blip r:embed="rId2"/>
          <a:stretch/>
        </p:blipFill>
        <p:spPr>
          <a:xfrm>
            <a:off x="0" y="0"/>
            <a:ext cx="3051360" cy="561240"/>
          </a:xfrm>
          <a:prstGeom prst="rect">
            <a:avLst/>
          </a:prstGeom>
          <a:ln w="0">
            <a:noFill/>
          </a:ln>
        </p:spPr>
      </p:pic>
      <p:pic>
        <p:nvPicPr>
          <p:cNvPr id="419" name="Grafik 2" descr=""/>
          <p:cNvPicPr/>
          <p:nvPr/>
        </p:nvPicPr>
        <p:blipFill>
          <a:blip r:embed="rId3"/>
          <a:stretch/>
        </p:blipFill>
        <p:spPr>
          <a:xfrm>
            <a:off x="7430400" y="134640"/>
            <a:ext cx="3697200" cy="513360"/>
          </a:xfrm>
          <a:prstGeom prst="rect">
            <a:avLst/>
          </a:prstGeom>
          <a:ln w="0">
            <a:noFill/>
          </a:ln>
        </p:spPr>
      </p:pic>
      <p:sp>
        <p:nvSpPr>
          <p:cNvPr id="42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1"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BD98B5E-EE29-423C-98EA-E2AC2B0A039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22"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2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6"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728F61A-B676-402C-B643-BF20AC3D107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2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28" name="Picture 19" descr="Logo_TUC_de_RGB"/>
          <p:cNvPicPr/>
          <p:nvPr/>
        </p:nvPicPr>
        <p:blipFill>
          <a:blip r:embed="rId2"/>
          <a:stretch/>
        </p:blipFill>
        <p:spPr>
          <a:xfrm>
            <a:off x="0" y="0"/>
            <a:ext cx="3051360" cy="561240"/>
          </a:xfrm>
          <a:prstGeom prst="rect">
            <a:avLst/>
          </a:prstGeom>
          <a:ln w="0">
            <a:noFill/>
          </a:ln>
        </p:spPr>
      </p:pic>
      <p:pic>
        <p:nvPicPr>
          <p:cNvPr id="429" name="Grafik 2" descr=""/>
          <p:cNvPicPr/>
          <p:nvPr/>
        </p:nvPicPr>
        <p:blipFill>
          <a:blip r:embed="rId3"/>
          <a:stretch/>
        </p:blipFill>
        <p:spPr>
          <a:xfrm>
            <a:off x="7430400" y="134640"/>
            <a:ext cx="3697200" cy="513360"/>
          </a:xfrm>
          <a:prstGeom prst="rect">
            <a:avLst/>
          </a:prstGeom>
          <a:ln w="0">
            <a:noFill/>
          </a:ln>
        </p:spPr>
      </p:pic>
      <p:sp>
        <p:nvSpPr>
          <p:cNvPr id="43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31"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AE33E6F-2F39-48AB-B632-AE5A20E6E61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32"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37"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1926721-C7C4-4DAC-BEBC-F25651CA9E5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3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9" name="Picture 19" descr="Logo_TUC_de_RGB"/>
          <p:cNvPicPr/>
          <p:nvPr/>
        </p:nvPicPr>
        <p:blipFill>
          <a:blip r:embed="rId2"/>
          <a:stretch/>
        </p:blipFill>
        <p:spPr>
          <a:xfrm>
            <a:off x="0" y="0"/>
            <a:ext cx="3051360" cy="561240"/>
          </a:xfrm>
          <a:prstGeom prst="rect">
            <a:avLst/>
          </a:prstGeom>
          <a:ln w="0">
            <a:noFill/>
          </a:ln>
        </p:spPr>
      </p:pic>
      <p:pic>
        <p:nvPicPr>
          <p:cNvPr id="440" name="Grafik 2" descr=""/>
          <p:cNvPicPr/>
          <p:nvPr/>
        </p:nvPicPr>
        <p:blipFill>
          <a:blip r:embed="rId3"/>
          <a:stretch/>
        </p:blipFill>
        <p:spPr>
          <a:xfrm>
            <a:off x="7430400" y="134640"/>
            <a:ext cx="3697200" cy="513360"/>
          </a:xfrm>
          <a:prstGeom prst="rect">
            <a:avLst/>
          </a:prstGeom>
          <a:ln w="0">
            <a:noFill/>
          </a:ln>
        </p:spPr>
      </p:pic>
      <p:sp>
        <p:nvSpPr>
          <p:cNvPr id="44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42"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AC688D7-2B86-4DB5-99AE-7EB8A4825FC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43"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4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49"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12F8A97-61F7-4FC3-9990-795ADB0A2B4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5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51" name="Picture 19" descr="Logo_TUC_de_RGB"/>
          <p:cNvPicPr/>
          <p:nvPr/>
        </p:nvPicPr>
        <p:blipFill>
          <a:blip r:embed="rId2"/>
          <a:stretch/>
        </p:blipFill>
        <p:spPr>
          <a:xfrm>
            <a:off x="0" y="0"/>
            <a:ext cx="3051360" cy="561240"/>
          </a:xfrm>
          <a:prstGeom prst="rect">
            <a:avLst/>
          </a:prstGeom>
          <a:ln w="0">
            <a:noFill/>
          </a:ln>
        </p:spPr>
      </p:pic>
      <p:pic>
        <p:nvPicPr>
          <p:cNvPr id="452" name="Grafik 2" descr=""/>
          <p:cNvPicPr/>
          <p:nvPr/>
        </p:nvPicPr>
        <p:blipFill>
          <a:blip r:embed="rId3"/>
          <a:stretch/>
        </p:blipFill>
        <p:spPr>
          <a:xfrm>
            <a:off x="7430400" y="134640"/>
            <a:ext cx="3697200" cy="513360"/>
          </a:xfrm>
          <a:prstGeom prst="rect">
            <a:avLst/>
          </a:prstGeom>
          <a:ln w="0">
            <a:noFill/>
          </a:ln>
        </p:spPr>
      </p:pic>
      <p:sp>
        <p:nvSpPr>
          <p:cNvPr id="45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54"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FFCB231-C481-4CE5-9E08-20198A1C085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55"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5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5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3"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D6D9E45-8E6F-41D7-B50A-53F696D8887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6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65" name="Picture 19" descr="Logo_TUC_de_RGB"/>
          <p:cNvPicPr/>
          <p:nvPr/>
        </p:nvPicPr>
        <p:blipFill>
          <a:blip r:embed="rId2"/>
          <a:stretch/>
        </p:blipFill>
        <p:spPr>
          <a:xfrm>
            <a:off x="0" y="0"/>
            <a:ext cx="3051360" cy="561240"/>
          </a:xfrm>
          <a:prstGeom prst="rect">
            <a:avLst/>
          </a:prstGeom>
          <a:ln w="0">
            <a:noFill/>
          </a:ln>
        </p:spPr>
      </p:pic>
      <p:pic>
        <p:nvPicPr>
          <p:cNvPr id="466" name="Grafik 2" descr=""/>
          <p:cNvPicPr/>
          <p:nvPr/>
        </p:nvPicPr>
        <p:blipFill>
          <a:blip r:embed="rId3"/>
          <a:stretch/>
        </p:blipFill>
        <p:spPr>
          <a:xfrm>
            <a:off x="7430400" y="134640"/>
            <a:ext cx="3697200" cy="513360"/>
          </a:xfrm>
          <a:prstGeom prst="rect">
            <a:avLst/>
          </a:prstGeom>
          <a:ln w="0">
            <a:noFill/>
          </a:ln>
        </p:spPr>
      </p:pic>
      <p:sp>
        <p:nvSpPr>
          <p:cNvPr id="46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8"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ED4EEAA-6E71-4E7D-B9A3-53BA83BC7F1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6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3" name="CustomShape 2"/>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DF160A2-9C4A-46FC-A942-6EB7E86B239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7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75" name="Picture 19" descr="Logo_TUC_de_RGB"/>
          <p:cNvPicPr/>
          <p:nvPr/>
        </p:nvPicPr>
        <p:blipFill>
          <a:blip r:embed="rId2"/>
          <a:stretch/>
        </p:blipFill>
        <p:spPr>
          <a:xfrm>
            <a:off x="0" y="0"/>
            <a:ext cx="3051360" cy="561240"/>
          </a:xfrm>
          <a:prstGeom prst="rect">
            <a:avLst/>
          </a:prstGeom>
          <a:ln w="0">
            <a:noFill/>
          </a:ln>
        </p:spPr>
      </p:pic>
      <p:pic>
        <p:nvPicPr>
          <p:cNvPr id="476" name="Grafik 2" descr=""/>
          <p:cNvPicPr/>
          <p:nvPr/>
        </p:nvPicPr>
        <p:blipFill>
          <a:blip r:embed="rId3"/>
          <a:stretch/>
        </p:blipFill>
        <p:spPr>
          <a:xfrm>
            <a:off x="7430400" y="134640"/>
            <a:ext cx="3697200" cy="513360"/>
          </a:xfrm>
          <a:prstGeom prst="rect">
            <a:avLst/>
          </a:prstGeom>
          <a:ln w="0">
            <a:noFill/>
          </a:ln>
        </p:spPr>
      </p:pic>
      <p:sp>
        <p:nvSpPr>
          <p:cNvPr id="47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8" name="CustomShape 5"/>
          <p:cNvSpPr/>
          <p:nvPr/>
        </p:nvSpPr>
        <p:spPr>
          <a:xfrm>
            <a:off x="11438640" y="6453360"/>
            <a:ext cx="7574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C3EF11C-8ED9-4D48-858A-36002D7CD05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7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44F4BA6-DC42-4302-80A3-8B7BC802136D}"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49920" cy="559800"/>
          </a:xfrm>
          <a:prstGeom prst="rect">
            <a:avLst/>
          </a:prstGeom>
          <a:ln w="0">
            <a:noFill/>
          </a:ln>
        </p:spPr>
      </p:pic>
      <p:pic>
        <p:nvPicPr>
          <p:cNvPr id="52" name="Grafik 2" descr=""/>
          <p:cNvPicPr/>
          <p:nvPr/>
        </p:nvPicPr>
        <p:blipFill>
          <a:blip r:embed="rId3"/>
          <a:stretch/>
        </p:blipFill>
        <p:spPr>
          <a:xfrm>
            <a:off x="7430400" y="134640"/>
            <a:ext cx="3695760" cy="511920"/>
          </a:xfrm>
          <a:prstGeom prst="rect">
            <a:avLst/>
          </a:prstGeom>
          <a:ln w="0">
            <a:noFill/>
          </a:ln>
        </p:spPr>
      </p:pic>
      <p:sp>
        <p:nvSpPr>
          <p:cNvPr id="5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D5A21F6-464F-41C6-A292-E863A01FCD31}"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9920" cy="559800"/>
          </a:xfrm>
          <a:prstGeom prst="rect">
            <a:avLst/>
          </a:prstGeom>
          <a:ln w="0">
            <a:noFill/>
          </a:ln>
        </p:spPr>
      </p:pic>
      <p:pic>
        <p:nvPicPr>
          <p:cNvPr id="66" name="Grafik 2" descr=""/>
          <p:cNvPicPr/>
          <p:nvPr/>
        </p:nvPicPr>
        <p:blipFill>
          <a:blip r:embed="rId3"/>
          <a:stretch/>
        </p:blipFill>
        <p:spPr>
          <a:xfrm>
            <a:off x="7430400" y="134640"/>
            <a:ext cx="3695760" cy="511920"/>
          </a:xfrm>
          <a:prstGeom prst="rect">
            <a:avLst/>
          </a:prstGeom>
          <a:ln w="0">
            <a:noFill/>
          </a:ln>
        </p:spPr>
      </p:pic>
      <p:sp>
        <p:nvSpPr>
          <p:cNvPr id="6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85FBFFC-A539-4C87-B23E-602288124EC3}"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9920" cy="559800"/>
          </a:xfrm>
          <a:prstGeom prst="rect">
            <a:avLst/>
          </a:prstGeom>
          <a:ln w="0">
            <a:noFill/>
          </a:ln>
        </p:spPr>
      </p:pic>
      <p:pic>
        <p:nvPicPr>
          <p:cNvPr id="84" name="Grafik 2" descr=""/>
          <p:cNvPicPr/>
          <p:nvPr/>
        </p:nvPicPr>
        <p:blipFill>
          <a:blip r:embed="rId3"/>
          <a:stretch/>
        </p:blipFill>
        <p:spPr>
          <a:xfrm>
            <a:off x="7430400" y="134640"/>
            <a:ext cx="3695760" cy="511920"/>
          </a:xfrm>
          <a:prstGeom prst="rect">
            <a:avLst/>
          </a:prstGeom>
          <a:ln w="0">
            <a:noFill/>
          </a:ln>
        </p:spPr>
      </p:pic>
      <p:sp>
        <p:nvSpPr>
          <p:cNvPr id="85"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6"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CD112F7-63A7-4BF9-9026-319BFB71C42D}"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97"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8" name="Picture 19" descr="Logo_TUC_de_RGB"/>
          <p:cNvPicPr/>
          <p:nvPr/>
        </p:nvPicPr>
        <p:blipFill>
          <a:blip r:embed="rId2"/>
          <a:stretch/>
        </p:blipFill>
        <p:spPr>
          <a:xfrm>
            <a:off x="0" y="0"/>
            <a:ext cx="3049920" cy="559800"/>
          </a:xfrm>
          <a:prstGeom prst="rect">
            <a:avLst/>
          </a:prstGeom>
          <a:ln w="0">
            <a:noFill/>
          </a:ln>
        </p:spPr>
      </p:pic>
      <p:pic>
        <p:nvPicPr>
          <p:cNvPr id="99" name="Grafik 2" descr=""/>
          <p:cNvPicPr/>
          <p:nvPr/>
        </p:nvPicPr>
        <p:blipFill>
          <a:blip r:embed="rId3"/>
          <a:stretch/>
        </p:blipFill>
        <p:spPr>
          <a:xfrm>
            <a:off x="7430400" y="134640"/>
            <a:ext cx="3695760" cy="511920"/>
          </a:xfrm>
          <a:prstGeom prst="rect">
            <a:avLst/>
          </a:prstGeom>
          <a:ln w="0">
            <a:noFill/>
          </a:ln>
        </p:spPr>
      </p:pic>
      <p:sp>
        <p:nvSpPr>
          <p:cNvPr id="100"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1"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2"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6"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352CFB5-625A-4DC1-816E-7BB037AF8CDC}"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07"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8" name="Picture 19" descr="Logo_TUC_de_RGB"/>
          <p:cNvPicPr/>
          <p:nvPr/>
        </p:nvPicPr>
        <p:blipFill>
          <a:blip r:embed="rId2"/>
          <a:stretch/>
        </p:blipFill>
        <p:spPr>
          <a:xfrm>
            <a:off x="0" y="0"/>
            <a:ext cx="3049920" cy="559800"/>
          </a:xfrm>
          <a:prstGeom prst="rect">
            <a:avLst/>
          </a:prstGeom>
          <a:ln w="0">
            <a:noFill/>
          </a:ln>
        </p:spPr>
      </p:pic>
      <p:pic>
        <p:nvPicPr>
          <p:cNvPr id="109" name="Grafik 2" descr=""/>
          <p:cNvPicPr/>
          <p:nvPr/>
        </p:nvPicPr>
        <p:blipFill>
          <a:blip r:embed="rId3"/>
          <a:stretch/>
        </p:blipFill>
        <p:spPr>
          <a:xfrm>
            <a:off x="7430400" y="134640"/>
            <a:ext cx="3695760" cy="511920"/>
          </a:xfrm>
          <a:prstGeom prst="rect">
            <a:avLst/>
          </a:prstGeom>
          <a:ln w="0">
            <a:noFill/>
          </a:ln>
        </p:spPr>
      </p:pic>
      <p:sp>
        <p:nvSpPr>
          <p:cNvPr id="110"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1"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2"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41617EF-FDA3-4B95-9313-D8AC74420274}" type="slidenum">
              <a:rPr b="0" lang="en-GB" sz="1800" spc="-1" strike="noStrike">
                <a:solidFill>
                  <a:srgbClr val="000000"/>
                </a:solidFill>
                <a:latin typeface="Arial"/>
                <a:ea typeface="DejaVu Sans"/>
              </a:rPr>
              <a:t>&lt;number&gt;</a:t>
            </a:fld>
            <a:endParaRPr b="0" lang="en-GB" sz="1800" spc="-1" strike="noStrike">
              <a:solidFill>
                <a:srgbClr val="000000"/>
              </a:solidFill>
              <a:latin typeface="Arial"/>
            </a:endParaRPr>
          </a:p>
        </p:txBody>
      </p:sp>
      <p:sp>
        <p:nvSpPr>
          <p:cNvPr id="11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9" name="Picture 19" descr="Logo_TUC_de_RGB"/>
          <p:cNvPicPr/>
          <p:nvPr/>
        </p:nvPicPr>
        <p:blipFill>
          <a:blip r:embed="rId2"/>
          <a:stretch/>
        </p:blipFill>
        <p:spPr>
          <a:xfrm>
            <a:off x="0" y="0"/>
            <a:ext cx="3049920" cy="559800"/>
          </a:xfrm>
          <a:prstGeom prst="rect">
            <a:avLst/>
          </a:prstGeom>
          <a:ln w="0">
            <a:noFill/>
          </a:ln>
        </p:spPr>
      </p:pic>
      <p:pic>
        <p:nvPicPr>
          <p:cNvPr id="120" name="Grafik 2" descr=""/>
          <p:cNvPicPr/>
          <p:nvPr/>
        </p:nvPicPr>
        <p:blipFill>
          <a:blip r:embed="rId3"/>
          <a:stretch/>
        </p:blipFill>
        <p:spPr>
          <a:xfrm>
            <a:off x="7430400" y="134640"/>
            <a:ext cx="3695760" cy="511920"/>
          </a:xfrm>
          <a:prstGeom prst="rect">
            <a:avLst/>
          </a:prstGeom>
          <a:ln w="0">
            <a:noFill/>
          </a:ln>
        </p:spPr>
      </p:pic>
      <p:sp>
        <p:nvSpPr>
          <p:cNvPr id="121"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2"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hyperlink" Target="https://github.com/ETCE-LAB/teaching-material/tree/master/The-Limits-to-Growth" TargetMode="External"/><Relationship Id="rId4"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0.png"/><Relationship Id="rId3"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3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www.youtube.com/watch?v=ZwD1kG4PI0w" TargetMode="External"/><Relationship Id="rId2"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1.jpeg"/><Relationship Id="rId3"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4.jpeg"/><Relationship Id="rId3"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png"/><Relationship Id="rId6" Type="http://schemas.openxmlformats.org/officeDocument/2006/relationships/image" Target="../media/image3.png"/><Relationship Id="rId7" Type="http://schemas.openxmlformats.org/officeDocument/2006/relationships/slideLayout" Target="../slideLayouts/slideLayout31.xml"/><Relationship Id="rId8"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hyperlink" Target="https://www.youtube.com/watch?v=-qBK_1Ju_6A" TargetMode="External"/><Relationship Id="rId2"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hyperlink" Target="https://creativecommons.org/licenses/by/2.0/" TargetMode="External"/><Relationship Id="rId2" Type="http://schemas.openxmlformats.org/officeDocument/2006/relationships/image" Target="../media/image15.jpeg"/><Relationship Id="rId3" Type="http://schemas.openxmlformats.org/officeDocument/2006/relationships/hyperlink" Target="https://www.youtube.com/watch?v=q0KpnFzFQgc" TargetMode="External"/><Relationship Id="rId4"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hyperlink" Target="https://ltg.etce-lab.de/#/id/6527efc781a06b1e0c98249b" TargetMode="External"/><Relationship Id="rId2" Type="http://schemas.openxmlformats.org/officeDocument/2006/relationships/hyperlink" Target="https://github.com/ETCE-LAB/teaching-material/tree/master/The-Limits-to-Growth/Exercises" TargetMode="External"/><Relationship Id="rId3"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hyperlink" Target="https://webconf.tu-clausthal.de/rooms/ben-aoi-v9o-q7r/join" TargetMode="External"/><Relationship Id="rId2" Type="http://schemas.openxmlformats.org/officeDocument/2006/relationships/hyperlink" Target="https://github.com/ETCE-LAB/teaching-material/tree/master/The-Limits-to-Growth/Exercises" TargetMode="External"/><Relationship Id="rId3" Type="http://schemas.openxmlformats.org/officeDocument/2006/relationships/slideLayout" Target="../slideLayouts/slideLayout31.xml"/>
</Relationships>
</file>

<file path=ppt/slides/_rels/slide60.xml.rels><?xml version="1.0" encoding="UTF-8"?>
<Relationships xmlns="http://schemas.openxmlformats.org/package/2006/relationships"><Relationship Id="rId1" Type="http://schemas.openxmlformats.org/officeDocument/2006/relationships/hyperlink" Target="https://gimletmedia.com/shows/howtosaveaplanet/5whvgxa" TargetMode="External"/><Relationship Id="rId2" Type="http://schemas.openxmlformats.org/officeDocument/2006/relationships/hyperlink" Target="https://www.youtube.com/watch?v=ZwD1kG4PI0w" TargetMode="External"/><Relationship Id="rId3" Type="http://schemas.openxmlformats.org/officeDocument/2006/relationships/hyperlink" Target="https://www.youtube.com/watch?v=P8ijiLqfXP0" TargetMode="External"/><Relationship Id="rId4" Type="http://schemas.openxmlformats.org/officeDocument/2006/relationships/hyperlink" Target="https://www.ipcc.ch/about/" TargetMode="External"/><Relationship Id="rId5" Type="http://schemas.openxmlformats.org/officeDocument/2006/relationships/hyperlink" Target="https://www.bbc.com/news/science-environment-15874560" TargetMode="External"/><Relationship Id="rId6"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527400" y="1412640"/>
            <a:ext cx="10359000" cy="114552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487" name="CustomShape 2"/>
          <p:cNvSpPr/>
          <p:nvPr/>
        </p:nvSpPr>
        <p:spPr>
          <a:xfrm>
            <a:off x="527400" y="2852640"/>
            <a:ext cx="10359000" cy="23662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4: Sustainability and Political (In-)Action </a:t>
            </a: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20"/>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19" name="CustomShape 21"/>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United Nations</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Largest intergovernmental organization in the world</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193 members</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Established in 1945</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Main aims: maintaining international peace, international cooperation</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Organized in six principal bodies and autonomous specialized agencies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520" name="CustomShape 28"/>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Important Actors</a:t>
            </a:r>
            <a:endParaRPr b="0" lang="en-GB" sz="2200" spc="-1" strike="noStrike">
              <a:solidFill>
                <a:srgbClr val="000000"/>
              </a:solidFill>
              <a:latin typeface="Arial"/>
            </a:endParaRPr>
          </a:p>
        </p:txBody>
      </p:sp>
      <p:sp>
        <p:nvSpPr>
          <p:cNvPr id="521" name="Textfeld 2"/>
          <p:cNvSpPr/>
          <p:nvPr/>
        </p:nvSpPr>
        <p:spPr>
          <a:xfrm>
            <a:off x="1966680" y="4665960"/>
            <a:ext cx="31546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Arial"/>
                <a:ea typeface="DejaVu Sans"/>
              </a:rPr>
              <a:t>e.g. General Assembly, Security Council, UN Secretariat</a:t>
            </a:r>
            <a:endParaRPr b="0" lang="en-GB" sz="1800" spc="-1" strike="noStrike">
              <a:solidFill>
                <a:srgbClr val="000000"/>
              </a:solidFill>
              <a:latin typeface="Arial"/>
            </a:endParaRPr>
          </a:p>
        </p:txBody>
      </p:sp>
      <p:sp>
        <p:nvSpPr>
          <p:cNvPr id="522" name="Textfeld 3"/>
          <p:cNvSpPr/>
          <p:nvPr/>
        </p:nvSpPr>
        <p:spPr>
          <a:xfrm>
            <a:off x="6317280" y="4665960"/>
            <a:ext cx="42598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Arial"/>
                <a:ea typeface="DejaVu Sans"/>
              </a:rPr>
              <a:t>e.g. World Health Organization (WHO), World Bank Group (WBG), Food and Agriculture Organization (FAO)</a:t>
            </a:r>
            <a:endParaRPr b="0" lang="en-GB" sz="1800" spc="-1" strike="noStrike">
              <a:solidFill>
                <a:srgbClr val="000000"/>
              </a:solidFill>
              <a:latin typeface="Arial"/>
            </a:endParaRPr>
          </a:p>
        </p:txBody>
      </p:sp>
      <p:sp>
        <p:nvSpPr>
          <p:cNvPr id="523" name="Pfeil: nach rechts 1"/>
          <p:cNvSpPr/>
          <p:nvPr/>
        </p:nvSpPr>
        <p:spPr>
          <a:xfrm rot="5400000">
            <a:off x="2827080" y="4343400"/>
            <a:ext cx="342000" cy="32148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a typeface="DejaVu Sans"/>
            </a:endParaRPr>
          </a:p>
        </p:txBody>
      </p:sp>
      <p:sp>
        <p:nvSpPr>
          <p:cNvPr id="524" name="Pfeil: nach rechts 3"/>
          <p:cNvSpPr/>
          <p:nvPr/>
        </p:nvSpPr>
        <p:spPr>
          <a:xfrm rot="5400000">
            <a:off x="7988040" y="4331520"/>
            <a:ext cx="342000" cy="32148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a typeface="DejaVu Sans"/>
            </a:endParaRPr>
          </a:p>
        </p:txBody>
      </p:sp>
      <p:sp>
        <p:nvSpPr>
          <p:cNvPr id="525" name="CustomShape 29"/>
          <p:cNvSpPr/>
          <p:nvPr/>
        </p:nvSpPr>
        <p:spPr>
          <a:xfrm>
            <a:off x="263520" y="6411600"/>
            <a:ext cx="107370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Flag of the United Nations – designed by Donal McLaughlin, Public domain, via Wikimedia Commons – https://en.wikipedia.org/wiki/Flag_of_the_United_Nations#/media/File:Flag_of_the_United_Nations.svg</a:t>
            </a:r>
            <a:endParaRPr b="0" lang="en-GB" sz="900" spc="-1" strike="noStrike">
              <a:solidFill>
                <a:srgbClr val="000000"/>
              </a:solidFill>
              <a:latin typeface="Arial"/>
            </a:endParaRPr>
          </a:p>
        </p:txBody>
      </p:sp>
      <p:pic>
        <p:nvPicPr>
          <p:cNvPr id="526" name="Grafik 1" descr=""/>
          <p:cNvPicPr/>
          <p:nvPr/>
        </p:nvPicPr>
        <p:blipFill>
          <a:blip r:embed="rId1"/>
          <a:stretch/>
        </p:blipFill>
        <p:spPr>
          <a:xfrm>
            <a:off x="7997400" y="1515960"/>
            <a:ext cx="2670480" cy="1778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3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28" name="CustomShape 3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17 interlinked goals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Proposed in 2015 by the United Nations General Assembly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 be achieved by 2030 by all UN member states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typically has 8–12 targets, and each target has between 1-4 indicators used to measure progress toward reaching the targets.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blueprint to achieve a better and more sustainable future for all people and the world by 2030” – United Nations General Assembly</a:t>
            </a:r>
            <a:endParaRPr b="0" lang="en-GB" sz="1800" spc="-1" strike="noStrike">
              <a:solidFill>
                <a:srgbClr val="000000"/>
              </a:solidFill>
              <a:latin typeface="Arial"/>
            </a:endParaRPr>
          </a:p>
        </p:txBody>
      </p:sp>
      <p:sp>
        <p:nvSpPr>
          <p:cNvPr id="529" name="CustomShape 3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GB" sz="2200" spc="-1" strike="noStrike">
              <a:solidFill>
                <a:srgbClr val="000000"/>
              </a:solidFill>
              <a:latin typeface="Arial"/>
            </a:endParaRPr>
          </a:p>
        </p:txBody>
      </p:sp>
      <p:sp>
        <p:nvSpPr>
          <p:cNvPr id="530" name="CustomShape 34"/>
          <p:cNvSpPr/>
          <p:nvPr/>
        </p:nvSpPr>
        <p:spPr>
          <a:xfrm>
            <a:off x="345240" y="438912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35"/>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pic>
        <p:nvPicPr>
          <p:cNvPr id="532" name="Grafik 3" descr=""/>
          <p:cNvPicPr/>
          <p:nvPr/>
        </p:nvPicPr>
        <p:blipFill>
          <a:blip r:embed="rId1"/>
          <a:stretch/>
        </p:blipFill>
        <p:spPr>
          <a:xfrm>
            <a:off x="1603440" y="1255320"/>
            <a:ext cx="8145720" cy="5190480"/>
          </a:xfrm>
          <a:prstGeom prst="rect">
            <a:avLst/>
          </a:prstGeom>
          <a:ln w="0">
            <a:noFill/>
          </a:ln>
        </p:spPr>
      </p:pic>
      <p:sp>
        <p:nvSpPr>
          <p:cNvPr id="533" name="CustomShape 36"/>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Sustainable Development Goals – Unknown author, Public domain, via Wikimedia Commons – https://commons.wikimedia.org/wiki/File:Sustainable_Development_Goals.png</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Grafik 6" descr=""/>
          <p:cNvPicPr/>
          <p:nvPr/>
        </p:nvPicPr>
        <p:blipFill>
          <a:blip r:embed="rId1"/>
          <a:srcRect l="0" t="0" r="0" b="3282"/>
          <a:stretch/>
        </p:blipFill>
        <p:spPr>
          <a:xfrm>
            <a:off x="5246640" y="677160"/>
            <a:ext cx="6179760" cy="3896280"/>
          </a:xfrm>
          <a:prstGeom prst="rect">
            <a:avLst/>
          </a:prstGeom>
          <a:ln w="0">
            <a:noFill/>
          </a:ln>
        </p:spPr>
      </p:pic>
      <p:sp>
        <p:nvSpPr>
          <p:cNvPr id="535" name="CustomShape 37"/>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36" name="CustomShape 38"/>
          <p:cNvSpPr/>
          <p:nvPr/>
        </p:nvSpPr>
        <p:spPr>
          <a:xfrm>
            <a:off x="335520" y="1385640"/>
            <a:ext cx="10737000" cy="4907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SDGs cover all three dimensions of </a:t>
            </a:r>
            <a:br>
              <a:rPr sz="1800"/>
            </a:br>
            <a:r>
              <a:rPr b="0" lang="en-US" sz="1800" spc="-1" strike="noStrike">
                <a:solidFill>
                  <a:srgbClr val="000000"/>
                </a:solidFill>
                <a:latin typeface="DejaVu Sans"/>
                <a:ea typeface="DejaVu Sans"/>
              </a:rPr>
              <a:t>sustainability: economic, ecological and social</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Many of the goals focus on society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prioritization between different goals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means of implementation targets under each Sustainable Development Goal and Goal 17, which are referred to above, are key to realizing our Agenda and are of </a:t>
            </a:r>
            <a:r>
              <a:rPr b="1" i="1" lang="en-US" sz="1800" spc="-1" strike="noStrike">
                <a:solidFill>
                  <a:srgbClr val="000000"/>
                </a:solidFill>
                <a:latin typeface="DejaVu Sans"/>
                <a:ea typeface="DejaVu Sans"/>
              </a:rPr>
              <a:t>equal importance</a:t>
            </a:r>
            <a:r>
              <a:rPr b="0" i="1" lang="en-US" sz="1800" spc="-1" strike="noStrike">
                <a:solidFill>
                  <a:srgbClr val="000000"/>
                </a:solidFill>
                <a:latin typeface="DejaVu Sans"/>
                <a:ea typeface="DejaVu Sans"/>
              </a:rPr>
              <a:t> with the other Goals and targets. We shall accord them </a:t>
            </a:r>
            <a:r>
              <a:rPr b="1" i="1" lang="en-US" sz="1800" spc="-1" strike="noStrike">
                <a:solidFill>
                  <a:srgbClr val="000000"/>
                </a:solidFill>
                <a:latin typeface="DejaVu Sans"/>
                <a:ea typeface="DejaVu Sans"/>
              </a:rPr>
              <a:t>equal priority</a:t>
            </a:r>
            <a:r>
              <a:rPr b="0" i="1" lang="en-US" sz="1800" spc="-1" strike="noStrike">
                <a:solidFill>
                  <a:srgbClr val="000000"/>
                </a:solidFill>
                <a:latin typeface="DejaVu Sans"/>
                <a:ea typeface="DejaVu Sans"/>
              </a:rPr>
              <a:t> in our implementation efforts and in the global indicator framework for monitoring our progress.”  </a:t>
            </a:r>
            <a:endParaRPr b="0" lang="en-GB" sz="1800" spc="-1" strike="noStrike">
              <a:solidFill>
                <a:srgbClr val="000000"/>
              </a:solidFill>
              <a:latin typeface="Arial"/>
            </a:endParaRPr>
          </a:p>
        </p:txBody>
      </p:sp>
      <p:sp>
        <p:nvSpPr>
          <p:cNvPr id="537" name="CustomShape 39"/>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
        <p:nvSpPr>
          <p:cNvPr id="538" name="CustomShape 40"/>
          <p:cNvSpPr/>
          <p:nvPr/>
        </p:nvSpPr>
        <p:spPr>
          <a:xfrm>
            <a:off x="335520" y="4707000"/>
            <a:ext cx="10785960" cy="145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39" name="CustomShape 41"/>
          <p:cNvSpPr/>
          <p:nvPr/>
        </p:nvSpPr>
        <p:spPr>
          <a:xfrm>
            <a:off x="286560" y="6294240"/>
            <a:ext cx="10157760" cy="502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SDG wedding cake – Azote for Stockholm Resilience Centre, Stockholm University, Public domain, via Wikimedia Commons – https://commons.wikimedia.org/wiki/File:SDG_wedding_cake.jpg</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United Nations General Assembly (2015) – Resolution adopted by the General Assembly on 25 September 2015 – https://upload.wikimedia.org/wikipedia/commons/d/d5/N1529189.pdf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42"/>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41" name="CustomShape 43"/>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Each goal by itself does not guarantee sustainability</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542" name="CustomShape 44"/>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45"/>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44" name="CustomShape 46"/>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545" name="CustomShape 47"/>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48"/>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47" name="CustomShape 49"/>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548" name="CustomShape 50"/>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5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50" name="CustomShape 5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en-GB" sz="1800" spc="-1" strike="noStrike">
              <a:solidFill>
                <a:srgbClr val="000000"/>
              </a:solidFill>
              <a:latin typeface="Arial"/>
            </a:endParaRPr>
          </a:p>
        </p:txBody>
      </p:sp>
      <p:sp>
        <p:nvSpPr>
          <p:cNvPr id="551" name="CustomShape 5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54"/>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553" name="CustomShape 55"/>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en-GB"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Potential/risk for/of greenwashing</a:t>
            </a:r>
            <a:endParaRPr b="0" lang="en-GB" sz="1800" spc="-1" strike="noStrike">
              <a:solidFill>
                <a:srgbClr val="000000"/>
              </a:solidFill>
              <a:latin typeface="Arial"/>
            </a:endParaRPr>
          </a:p>
        </p:txBody>
      </p:sp>
      <p:sp>
        <p:nvSpPr>
          <p:cNvPr id="554" name="CustomShape 56"/>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 Short History of Actions on Climate Change</a:t>
            </a:r>
            <a:endParaRPr b="0" lang="en-GB" sz="3000" spc="-1" strike="noStrike">
              <a:solidFill>
                <a:srgbClr val="000000"/>
              </a:solidFill>
              <a:latin typeface="Arial"/>
            </a:endParaRPr>
          </a:p>
        </p:txBody>
      </p:sp>
      <p:sp>
        <p:nvSpPr>
          <p:cNvPr id="556"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489"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10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10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a:t>
            </a:r>
            <a:r>
              <a:rPr b="0" lang="en-US" sz="1800" spc="-1" strike="noStrike" u="sng">
                <a:solidFill>
                  <a:srgbClr val="0000ff"/>
                </a:solidFill>
                <a:uFillTx/>
                <a:latin typeface="DejaVu Sans"/>
                <a:ea typeface="DejaVu Sans"/>
                <a:hlinkClick r:id="rId3"/>
              </a:rPr>
              <a:t>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5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(Incomplete) Timeline</a:t>
            </a:r>
            <a:endParaRPr b="0" lang="en-GB" sz="2200" spc="-1" strike="noStrike">
              <a:solidFill>
                <a:srgbClr val="000000"/>
              </a:solidFill>
              <a:latin typeface="Arial"/>
            </a:endParaRPr>
          </a:p>
        </p:txBody>
      </p:sp>
      <p:sp>
        <p:nvSpPr>
          <p:cNvPr id="56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1957 – First climate change warnings issued by Roger Revelle and Hans Suess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1958 – Start of systematic measurements of atmospheric CO2 by Dave Keeling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1972 – United Nations Conference on the Human Environment (Stockholm)</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1979 – First World Climate Conference (Geneva)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1988 – IPCC (Intergovernmental Panel on Climate Change) founded</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1992 – Earth Summit (Rio)</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1997 – Kyoto Protocol</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2009 – Copenhagen Accord</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2015 – Paris Agreement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Glasgow Climate Pact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62"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3"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Detour – Keeling Curve</a:t>
            </a:r>
            <a:endParaRPr b="0" lang="en-GB" sz="2200" spc="-1" strike="noStrike">
              <a:solidFill>
                <a:srgbClr val="000000"/>
              </a:solidFill>
              <a:latin typeface="Arial"/>
            </a:endParaRPr>
          </a:p>
        </p:txBody>
      </p:sp>
      <p:sp>
        <p:nvSpPr>
          <p:cNvPr id="564" name="CustomShape 4"/>
          <p:cNvSpPr/>
          <p:nvPr/>
        </p:nvSpPr>
        <p:spPr>
          <a:xfrm>
            <a:off x="335520" y="1268640"/>
            <a:ext cx="423432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Named after Charles David Keeling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Graph representation of the accumulation of CO2 in the atmosphere based on continuous measurements (Mauna Loa Observatory – Hawaii) from 1958 to the present day</a:t>
            </a:r>
            <a:endParaRPr b="0" lang="en-GB" sz="1800" spc="-1" strike="noStrike">
              <a:solidFill>
                <a:srgbClr val="000000"/>
              </a:solidFill>
              <a:latin typeface="Arial"/>
            </a:endParaRPr>
          </a:p>
        </p:txBody>
      </p:sp>
      <p:sp>
        <p:nvSpPr>
          <p:cNvPr id="565" name="CustomShape 5"/>
          <p:cNvSpPr/>
          <p:nvPr/>
        </p:nvSpPr>
        <p:spPr>
          <a:xfrm>
            <a:off x="277920" y="6311160"/>
            <a:ext cx="10884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Delorme – https://commons.wikimedia.org/wiki/File:Mauna_Loa_CO2_monthly_mean_concentration.svg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66" name="Grafik 164" descr=""/>
          <p:cNvPicPr/>
          <p:nvPr/>
        </p:nvPicPr>
        <p:blipFill>
          <a:blip r:embed="rId2"/>
          <a:stretch/>
        </p:blipFill>
        <p:spPr>
          <a:xfrm>
            <a:off x="4937760" y="82440"/>
            <a:ext cx="6215760" cy="6215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6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1979 – First World Climate Conference (Geneva) </a:t>
            </a:r>
            <a:endParaRPr b="0" lang="en-GB" sz="2200" spc="-1" strike="noStrike">
              <a:solidFill>
                <a:srgbClr val="000000"/>
              </a:solidFill>
              <a:latin typeface="Arial"/>
            </a:endParaRPr>
          </a:p>
        </p:txBody>
      </p:sp>
      <p:sp>
        <p:nvSpPr>
          <p:cNvPr id="57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First major meeting on climate change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Initiated by the World Meteorological Organization (WMO)</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Scientific gathering explored how climate change might affect human activities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Led to the creation of the Intergovernmental Panel on Climate Change (IPCC)</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Urged governments “</a:t>
            </a:r>
            <a:r>
              <a:rPr b="0" i="1" lang="en-US" sz="1800" spc="-1" strike="noStrike">
                <a:solidFill>
                  <a:srgbClr val="000000"/>
                </a:solidFill>
                <a:latin typeface="DejaVu Sans"/>
                <a:ea typeface="DejaVu Sans"/>
              </a:rPr>
              <a:t>to foresee and prevent potential man-made changes in climate that might be adverse to the well-being of humanity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571" name="CustomShape 5"/>
          <p:cNvSpPr/>
          <p:nvPr/>
        </p:nvSpPr>
        <p:spPr>
          <a:xfrm>
            <a:off x="277920" y="6311160"/>
            <a:ext cx="108842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https://unfccc.int/cop3/fccc/climate/fact17.htm</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7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1988 – IPCC (Intergovernmental Panel on Climate Change)</a:t>
            </a:r>
            <a:endParaRPr b="0" lang="en-GB" sz="2200" spc="-1" strike="noStrike">
              <a:solidFill>
                <a:srgbClr val="000000"/>
              </a:solidFill>
              <a:latin typeface="Arial"/>
            </a:endParaRPr>
          </a:p>
        </p:txBody>
      </p:sp>
      <p:sp>
        <p:nvSpPr>
          <p:cNvPr id="57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IPCC assessments:</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provide a scientific basis for governments to develop climate related policies</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A</a:t>
            </a:r>
            <a:r>
              <a:rPr b="0" i="1" lang="en-US" sz="1800" spc="-1" strike="noStrike">
                <a:solidFill>
                  <a:srgbClr val="ffffff"/>
                </a:solidFill>
                <a:highlight>
                  <a:srgbClr val="ffffff"/>
                </a:highlight>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pc="-1" strike="noStrike">
              <a:solidFill>
                <a:srgbClr val="000000"/>
              </a:solidFill>
              <a:latin typeface="Arial"/>
            </a:endParaRPr>
          </a:p>
        </p:txBody>
      </p:sp>
      <p:sp>
        <p:nvSpPr>
          <p:cNvPr id="576" name="CustomShape 5"/>
          <p:cNvSpPr/>
          <p:nvPr/>
        </p:nvSpPr>
        <p:spPr>
          <a:xfrm>
            <a:off x="277920" y="6311160"/>
            <a:ext cx="108842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(2022) – https://www.ipcc.ch/about/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7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1988 – IPCC (Intergovernmental Panel on Climate Change)</a:t>
            </a:r>
            <a:endParaRPr b="0" lang="en-GB" sz="2200" spc="-1" strike="noStrike">
              <a:solidFill>
                <a:srgbClr val="000000"/>
              </a:solidFill>
              <a:latin typeface="Arial"/>
            </a:endParaRPr>
          </a:p>
        </p:txBody>
      </p:sp>
      <p:sp>
        <p:nvSpPr>
          <p:cNvPr id="58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assessments: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provide a scientific basis for governments to develop climate related policies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pc="-1" strike="noStrike">
              <a:solidFill>
                <a:srgbClr val="000000"/>
              </a:solidFill>
              <a:latin typeface="Arial"/>
            </a:endParaRPr>
          </a:p>
        </p:txBody>
      </p:sp>
      <p:sp>
        <p:nvSpPr>
          <p:cNvPr id="581" name="CustomShape 5"/>
          <p:cNvSpPr/>
          <p:nvPr/>
        </p:nvSpPr>
        <p:spPr>
          <a:xfrm>
            <a:off x="277920" y="6311160"/>
            <a:ext cx="108842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(2022) – https://www.ipcc.ch/about/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8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58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However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USA, Australia and other countries refused to ratify the agreement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Canada withdrew from the Kyoto Protocol in 2012</a:t>
            </a:r>
            <a:endParaRPr b="0" lang="en-GB" sz="1800" spc="-1" strike="noStrike">
              <a:solidFill>
                <a:srgbClr val="000000"/>
              </a:solidFill>
              <a:latin typeface="Arial"/>
            </a:endParaRPr>
          </a:p>
        </p:txBody>
      </p:sp>
      <p:sp>
        <p:nvSpPr>
          <p:cNvPr id="58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(1997) – Kyoto Protocol – https://en.wikisource.org/wiki/Kyoto_Protocol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8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59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However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USA, Australia and other countries refused to ratify the agreement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Canada withdrew from the Kyoto Protocol in 2012</a:t>
            </a:r>
            <a:endParaRPr b="0" lang="en-GB" sz="1800" spc="-1" strike="noStrike">
              <a:solidFill>
                <a:srgbClr val="000000"/>
              </a:solidFill>
              <a:latin typeface="Arial"/>
            </a:endParaRPr>
          </a:p>
        </p:txBody>
      </p:sp>
      <p:sp>
        <p:nvSpPr>
          <p:cNvPr id="59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(1997) – Kyoto Protocol – https://en.wikisource.org/wiki/Kyoto_Protocol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9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595" name="CustomShape 4"/>
          <p:cNvSpPr/>
          <p:nvPr/>
        </p:nvSpPr>
        <p:spPr>
          <a:xfrm>
            <a:off x="277920" y="6311160"/>
            <a:ext cx="108842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96" name="Grafik 194" descr=""/>
          <p:cNvPicPr/>
          <p:nvPr/>
        </p:nvPicPr>
        <p:blipFill>
          <a:blip r:embed="rId2"/>
          <a:stretch/>
        </p:blipFill>
        <p:spPr>
          <a:xfrm>
            <a:off x="4944960" y="105480"/>
            <a:ext cx="6398640" cy="60188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59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60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Content:</a:t>
            </a:r>
            <a:endParaRPr b="0" lang="en-GB" sz="1800" spc="-1" strike="noStrike">
              <a:solidFill>
                <a:srgbClr val="000000"/>
              </a:solidFill>
              <a:latin typeface="Arial"/>
            </a:endParaRPr>
          </a:p>
          <a:p>
            <a:pPr defTabSz="914400">
              <a:lnSpc>
                <a:spcPct val="100000"/>
              </a:lnSpc>
              <a:spcBef>
                <a:spcPts val="360"/>
              </a:spcBef>
            </a:pPr>
            <a:r>
              <a:rPr b="1" lang="en-US" sz="1800" spc="-1" strike="noStrike">
                <a:solidFill>
                  <a:srgbClr val="ffffff"/>
                </a:solidFill>
                <a:latin typeface="DejaVu Sans"/>
                <a:ea typeface="DejaVu Sans"/>
              </a:rPr>
              <a:t>Endorses</a:t>
            </a:r>
            <a:r>
              <a:rPr b="0" lang="en-US" sz="1800" spc="-1" strike="noStrike">
                <a:solidFill>
                  <a:srgbClr val="ffffff"/>
                </a:solidFill>
                <a:latin typeface="DejaVu Sans"/>
                <a:ea typeface="DejaVu Sans"/>
              </a:rPr>
              <a:t> the continuation of the Kyoto  Protocol</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60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0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60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60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63"/>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News/Updates/Org</a:t>
            </a:r>
            <a:endParaRPr b="0" lang="en-GB"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0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61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61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1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61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shall</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recognizing</a:t>
            </a:r>
            <a:r>
              <a:rPr b="0" i="1" lang="en-US" sz="1800" spc="-1" strike="noStrike">
                <a:solidFill>
                  <a:srgbClr val="000000"/>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61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1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62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Holding the increase in the global average temperature </a:t>
            </a:r>
            <a:r>
              <a:rPr b="1" i="1" lang="en-US" sz="1800" spc="-1" strike="noStrike">
                <a:solidFill>
                  <a:srgbClr val="ffffff"/>
                </a:solidFill>
                <a:latin typeface="DejaVu Sans"/>
                <a:ea typeface="DejaVu Sans"/>
              </a:rPr>
              <a:t>to well below 2°C</a:t>
            </a:r>
            <a:r>
              <a:rPr b="0" i="1" lang="en-US" sz="1800" spc="-1" strike="noStrike">
                <a:solidFill>
                  <a:srgbClr val="ffffff"/>
                </a:solidFill>
                <a:latin typeface="DejaVu Sans"/>
                <a:ea typeface="DejaVu Sans"/>
              </a:rPr>
              <a:t> above pre-industrial levels </a:t>
            </a:r>
            <a:endParaRPr b="0" lang="en-GB"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62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2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2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62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62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2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2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63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63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3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3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63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63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3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3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64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Making</a:t>
            </a:r>
            <a:r>
              <a:rPr b="1" i="1" lang="en-US" sz="1800" spc="-1" strike="noStrike">
                <a:solidFill>
                  <a:srgbClr val="000000"/>
                </a:solidFill>
                <a:latin typeface="DejaVu Sans"/>
                <a:ea typeface="DejaVu Sans"/>
              </a:rPr>
              <a:t> finance flows</a:t>
            </a:r>
            <a:r>
              <a:rPr b="0" i="1" lang="en-US" sz="1800" spc="-1" strike="noStrike">
                <a:solidFill>
                  <a:srgbClr val="000000"/>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64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4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4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64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Including accelerating efforts </a:t>
            </a:r>
            <a:r>
              <a:rPr b="1" i="1" lang="en-US" sz="1800" spc="-1" strike="noStrike">
                <a:solidFill>
                  <a:srgbClr val="ffffff"/>
                </a:solidFill>
                <a:latin typeface="DejaVu Sans"/>
                <a:ea typeface="DejaVu Sans"/>
              </a:rPr>
              <a:t>towards the phase-out of unabated coal</a:t>
            </a:r>
            <a:r>
              <a:rPr b="0" i="1" lang="en-US" sz="1800" spc="-1" strike="noStrike">
                <a:solidFill>
                  <a:srgbClr val="ffffff"/>
                </a:solidFill>
                <a:latin typeface="DejaVu Sans"/>
                <a:ea typeface="DejaVu Sans"/>
              </a:rPr>
              <a:t> power and inefficient fossil fuel subsidies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64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4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4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65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65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53"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54"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655"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Urges developed country</a:t>
            </a:r>
            <a:r>
              <a:rPr b="0" i="1" lang="en-US" sz="1800" spc="-1" strike="noStrike">
                <a:solidFill>
                  <a:srgbClr val="000000"/>
                </a:solidFill>
                <a:latin typeface="DejaVu Sans"/>
                <a:ea typeface="DejaVu Sans"/>
              </a:rPr>
              <a:t> Parties to provide enhanced </a:t>
            </a:r>
            <a:r>
              <a:rPr b="1" i="1" lang="en-US" sz="1800" spc="-1" strike="noStrike">
                <a:solidFill>
                  <a:srgbClr val="000000"/>
                </a:solidFill>
                <a:latin typeface="DejaVu Sans"/>
                <a:ea typeface="DejaVu Sans"/>
              </a:rPr>
              <a:t>support, including through financial resource</a:t>
            </a:r>
            <a:r>
              <a:rPr b="0" i="1" lang="en-US" sz="1800" spc="-1" strike="noStrike">
                <a:solidFill>
                  <a:srgbClr val="000000"/>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656"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57"/>
          <p:cNvSpPr/>
          <p:nvPr/>
        </p:nvSpPr>
        <p:spPr>
          <a:xfrm>
            <a:off x="335520" y="771840"/>
            <a:ext cx="10744560" cy="928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Course Organization </a:t>
            </a:r>
            <a:r>
              <a:rPr b="0" lang="en-US" sz="2400" spc="-1" strike="noStrike">
                <a:solidFill>
                  <a:srgbClr val="000000"/>
                </a:solidFill>
                <a:latin typeface="DejaVu Sans"/>
                <a:ea typeface="DejaVu Sans"/>
              </a:rPr>
              <a:t>-</a:t>
            </a:r>
            <a:r>
              <a:rPr b="1" lang="en-US" sz="2400" spc="-1" strike="noStrike">
                <a:solidFill>
                  <a:srgbClr val="000000"/>
                </a:solidFill>
                <a:latin typeface="DejaVu Sans"/>
                <a:ea typeface="DejaVu Sans"/>
              </a:rPr>
              <a:t> </a:t>
            </a:r>
            <a:r>
              <a:rPr b="0" lang="en-US" sz="2000" spc="-1" strike="noStrike">
                <a:solidFill>
                  <a:srgbClr val="000000"/>
                </a:solidFill>
                <a:latin typeface="DejaVu Sans"/>
                <a:ea typeface="DejaVu Sans"/>
              </a:rPr>
              <a:t>Asynchronous Learning &amp; MOOC content</a:t>
            </a:r>
            <a:endParaRPr b="0" lang="en-GB" sz="2000" spc="-1" strike="noStrike">
              <a:solidFill>
                <a:srgbClr val="000000"/>
              </a:solidFill>
              <a:latin typeface="Arial"/>
            </a:endParaRPr>
          </a:p>
        </p:txBody>
      </p:sp>
      <p:sp>
        <p:nvSpPr>
          <p:cNvPr id="492" name="CustomShape 58"/>
          <p:cNvSpPr/>
          <p:nvPr/>
        </p:nvSpPr>
        <p:spPr>
          <a:xfrm>
            <a:off x="335520" y="1602720"/>
            <a:ext cx="10744560" cy="4697640"/>
          </a:xfrm>
          <a:prstGeom prst="rect">
            <a:avLst/>
          </a:prstGeom>
          <a:noFill/>
          <a:ln w="0">
            <a:noFill/>
          </a:ln>
        </p:spPr>
        <p:style>
          <a:lnRef idx="0"/>
          <a:fillRef idx="0"/>
          <a:effectRef idx="0"/>
          <a:fontRef idx="minor"/>
        </p:style>
        <p:txBody>
          <a:bodyPr lIns="90000" rIns="90000" tIns="45000" bIns="45000" anchor="ctr">
            <a:noAutofit/>
          </a:bodyPr>
          <a:p>
            <a:pPr marL="195120" indent="-188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DejaVu Sans"/>
                <a:ea typeface="DejaVu Sans"/>
              </a:rPr>
              <a:t>M</a:t>
            </a:r>
            <a:r>
              <a:rPr b="0" lang="en-US" sz="1800" spc="-1" strike="noStrike">
                <a:solidFill>
                  <a:srgbClr val="000000"/>
                </a:solidFill>
                <a:latin typeface="DejaVu Sans"/>
                <a:ea typeface="DejaVu Sans"/>
              </a:rPr>
              <a:t>assive </a:t>
            </a:r>
            <a:r>
              <a:rPr b="1" lang="en-US" sz="1800" spc="-1" strike="noStrike">
                <a:solidFill>
                  <a:srgbClr val="000000"/>
                </a:solidFill>
                <a:latin typeface="DejaVu Sans"/>
                <a:ea typeface="DejaVu Sans"/>
              </a:rPr>
              <a:t>O</a:t>
            </a:r>
            <a:r>
              <a:rPr b="0" lang="en-US" sz="1800" spc="-1" strike="noStrike">
                <a:solidFill>
                  <a:srgbClr val="000000"/>
                </a:solidFill>
                <a:latin typeface="DejaVu Sans"/>
                <a:ea typeface="DejaVu Sans"/>
              </a:rPr>
              <a:t>pen </a:t>
            </a:r>
            <a:r>
              <a:rPr b="1" lang="en-US" sz="1800" spc="-1" strike="noStrike">
                <a:solidFill>
                  <a:srgbClr val="000000"/>
                </a:solidFill>
                <a:latin typeface="DejaVu Sans"/>
                <a:ea typeface="DejaVu Sans"/>
              </a:rPr>
              <a:t>O</a:t>
            </a:r>
            <a:r>
              <a:rPr b="0" lang="en-US" sz="1800" spc="-1" strike="noStrike">
                <a:solidFill>
                  <a:srgbClr val="000000"/>
                </a:solidFill>
                <a:latin typeface="DejaVu Sans"/>
                <a:ea typeface="DejaVu Sans"/>
              </a:rPr>
              <a:t>nline </a:t>
            </a:r>
            <a:r>
              <a:rPr b="1" lang="en-US" sz="1800" spc="-1" strike="noStrike">
                <a:solidFill>
                  <a:srgbClr val="000000"/>
                </a:solidFill>
                <a:latin typeface="DejaVu Sans"/>
                <a:ea typeface="DejaVu Sans"/>
              </a:rPr>
              <a:t>C</a:t>
            </a:r>
            <a:r>
              <a:rPr b="0" lang="en-US" sz="1800" spc="-1" strike="noStrike">
                <a:solidFill>
                  <a:srgbClr val="000000"/>
                </a:solidFill>
                <a:latin typeface="DejaVu Sans"/>
                <a:ea typeface="DejaVu Sans"/>
              </a:rPr>
              <a:t>ourse </a:t>
            </a:r>
            <a:endParaRPr b="0" lang="en-GB"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Remote and (often) asynchronous online courses </a:t>
            </a:r>
            <a:r>
              <a:rPr b="0" i="1" lang="en-US" sz="1800" spc="-1" strike="noStrike">
                <a:solidFill>
                  <a:srgbClr val="000000"/>
                </a:solidFill>
                <a:latin typeface="DejaVu Sans"/>
                <a:ea typeface="DejaVu Sans"/>
              </a:rPr>
              <a:t>not</a:t>
            </a:r>
            <a:r>
              <a:rPr b="0" lang="en-US" sz="1800" spc="-1" strike="noStrike">
                <a:solidFill>
                  <a:srgbClr val="000000"/>
                </a:solidFill>
                <a:latin typeface="DejaVu Sans"/>
                <a:ea typeface="DejaVu Sans"/>
              </a:rPr>
              <a:t> just for students enrolled in a specific university but </a:t>
            </a:r>
            <a:r>
              <a:rPr b="0" i="1" lang="en-US" sz="1800" spc="-1" strike="noStrike">
                <a:solidFill>
                  <a:srgbClr val="000000"/>
                </a:solidFill>
                <a:latin typeface="DejaVu Sans"/>
                <a:ea typeface="DejaVu Sans"/>
              </a:rPr>
              <a:t>ideally</a:t>
            </a:r>
            <a:r>
              <a:rPr b="0" lang="en-US" sz="1800" spc="-1" strike="noStrike">
                <a:solidFill>
                  <a:srgbClr val="000000"/>
                </a:solidFill>
                <a:latin typeface="DejaVu Sans"/>
                <a:ea typeface="DejaVu Sans"/>
              </a:rPr>
              <a:t> open for everybody</a:t>
            </a:r>
            <a:endParaRPr b="0" lang="en-GB"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Usually consists of pre-recorded lectures, interactive content and online quizzes</a:t>
            </a:r>
            <a:endParaRPr b="0" lang="en-GB"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of you might have visited MOOC on platforms such as edX, LinkedIn Learning, Coursera, Udacity, etc. before</a:t>
            </a:r>
            <a:endParaRPr b="0" lang="en-GB" sz="1800" spc="-1" strike="noStrike">
              <a:solidFill>
                <a:srgbClr val="000000"/>
              </a:solidFill>
              <a:latin typeface="Arial"/>
            </a:endParaRPr>
          </a:p>
          <a:p>
            <a:pPr marL="463680" defTabSz="914400">
              <a:lnSpc>
                <a:spcPct val="100000"/>
              </a:lnSpc>
              <a:spcBef>
                <a:spcPts val="360"/>
              </a:spcBef>
            </a:pPr>
            <a:endParaRPr b="0" lang="en-GB"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ee"/>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1" lang="en-US" sz="1800" spc="-1" strike="noStrike">
                <a:solidFill>
                  <a:srgbClr val="008d4f"/>
                </a:solidFill>
                <a:latin typeface="DejaVu Sans"/>
                <a:ea typeface="DejaVu Sans"/>
              </a:rPr>
              <a:t>Lectures L06, L07, L08 and L09 </a:t>
            </a:r>
            <a:r>
              <a:rPr b="0" lang="en-US" sz="1800" spc="-1" strike="noStrike">
                <a:solidFill>
                  <a:srgbClr val="000000"/>
                </a:solidFill>
                <a:latin typeface="DejaVu Sans"/>
                <a:ea typeface="DejaVu Sans"/>
              </a:rPr>
              <a:t>are going to be MOOC lectures. </a:t>
            </a:r>
            <a:endParaRPr b="0" lang="en-GB"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There will be </a:t>
            </a:r>
            <a:r>
              <a:rPr b="1" lang="en-US" sz="1800" spc="-1" strike="noStrike">
                <a:solidFill>
                  <a:srgbClr val="000000"/>
                </a:solidFill>
                <a:latin typeface="DejaVu Sans"/>
                <a:ea typeface="DejaVu Sans"/>
              </a:rPr>
              <a:t>no live lectures </a:t>
            </a:r>
            <a:r>
              <a:rPr b="0" lang="en-US" sz="1800" spc="-1" strike="noStrike">
                <a:solidFill>
                  <a:srgbClr val="000000"/>
                </a:solidFill>
                <a:latin typeface="DejaVu Sans"/>
                <a:ea typeface="DejaVu Sans"/>
              </a:rPr>
              <a:t>on Wednesdays, but we will have </a:t>
            </a:r>
            <a:r>
              <a:rPr b="1" lang="en-US" sz="1800" spc="-1" strike="noStrike">
                <a:solidFill>
                  <a:srgbClr val="000000"/>
                </a:solidFill>
                <a:latin typeface="DejaVu Sans"/>
                <a:ea typeface="DejaVu Sans"/>
              </a:rPr>
              <a:t>live exercises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5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59"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660" name="CustomShape 4"/>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140 countries pledged to reach net-zero emissions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countries pledged to reverse deforestation by 2030</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40+ countries pledged to move away from coal</a:t>
            </a:r>
            <a:endParaRPr b="0" lang="en-GB" sz="1800" spc="-1" strike="noStrike">
              <a:solidFill>
                <a:srgbClr val="000000"/>
              </a:solidFill>
              <a:latin typeface="Arial"/>
            </a:endParaRPr>
          </a:p>
        </p:txBody>
      </p:sp>
      <p:sp>
        <p:nvSpPr>
          <p:cNvPr id="661"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4"/>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63" name="CustomShape 15"/>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64" name="CustomShape 16"/>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2022/23 – COP27/28 (United Nations Climate Change Conference)</a:t>
            </a:r>
            <a:endParaRPr b="0" lang="en-GB" sz="2200" spc="-1" strike="noStrike">
              <a:solidFill>
                <a:srgbClr val="000000"/>
              </a:solidFill>
              <a:latin typeface="Arial"/>
            </a:endParaRPr>
          </a:p>
        </p:txBody>
      </p:sp>
      <p:sp>
        <p:nvSpPr>
          <p:cNvPr id="665" name="CustomShape 17"/>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ffffff"/>
                </a:solidFill>
                <a:latin typeface="DejaVu Sans"/>
                <a:ea typeface="DejaVu Sans"/>
              </a:rPr>
              <a:t>COP28 in Dubai</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ffffff"/>
                </a:solidFill>
                <a:latin typeface="DejaVu Sans"/>
                <a:ea typeface="DejaVu Sans"/>
              </a:rPr>
              <a:t>Designated president for COP28: Sultan Al Jaber → CEO of Abu Dhabi National Oil Company</a:t>
            </a:r>
            <a:endParaRPr b="0" lang="en-GB" sz="1800" spc="-1" strike="noStrike">
              <a:solidFill>
                <a:srgbClr val="000000"/>
              </a:solidFill>
              <a:latin typeface="Arial"/>
            </a:endParaRPr>
          </a:p>
        </p:txBody>
      </p:sp>
      <p:sp>
        <p:nvSpPr>
          <p:cNvPr id="666" name="CustomShape 22"/>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23"/>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668" name="CustomShape 24"/>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69" name="CustomShape 25"/>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2022/23 – COP27/28 (United Nations Climate Change Conference)</a:t>
            </a:r>
            <a:endParaRPr b="0" lang="en-GB" sz="2200" spc="-1" strike="noStrike">
              <a:solidFill>
                <a:srgbClr val="000000"/>
              </a:solidFill>
              <a:latin typeface="Arial"/>
            </a:endParaRPr>
          </a:p>
        </p:txBody>
      </p:sp>
      <p:sp>
        <p:nvSpPr>
          <p:cNvPr id="670" name="CustomShape 26"/>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COP28 in Dubai</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Designated president for COP28: Sultan Al Jaber → CEO of Abu Dhabi National Oil Company</a:t>
            </a:r>
            <a:endParaRPr b="0" lang="en-GB" sz="1800" spc="-1" strike="noStrike">
              <a:solidFill>
                <a:srgbClr val="000000"/>
              </a:solidFill>
              <a:latin typeface="Arial"/>
            </a:endParaRPr>
          </a:p>
        </p:txBody>
      </p:sp>
      <p:sp>
        <p:nvSpPr>
          <p:cNvPr id="671" name="CustomShape 27"/>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to expect of COP28?</a:t>
            </a:r>
            <a:endParaRPr b="0" lang="en-GB" sz="2400" spc="-1" strike="noStrike">
              <a:solidFill>
                <a:srgbClr val="000000"/>
              </a:solidFill>
              <a:latin typeface="Arial"/>
            </a:endParaRPr>
          </a:p>
        </p:txBody>
      </p:sp>
      <p:sp>
        <p:nvSpPr>
          <p:cNvPr id="673" name="CustomShape 2"/>
          <p:cNvSpPr/>
          <p:nvPr/>
        </p:nvSpPr>
        <p:spPr>
          <a:xfrm>
            <a:off x="428400" y="1148040"/>
            <a:ext cx="10352520" cy="49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74" name="CustomShape 3"/>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Bla, bla bla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Activism</a:t>
            </a:r>
            <a:endParaRPr b="0" lang="en-GB" sz="3000" spc="-1" strike="noStrike">
              <a:solidFill>
                <a:srgbClr val="000000"/>
              </a:solidFill>
              <a:latin typeface="Arial"/>
            </a:endParaRPr>
          </a:p>
        </p:txBody>
      </p:sp>
      <p:sp>
        <p:nvSpPr>
          <p:cNvPr id="676"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678" name="CustomShape 2"/>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Types of Political Protest</a:t>
            </a:r>
            <a:endParaRPr b="0" lang="en-GB" sz="2200" spc="-1" strike="noStrike">
              <a:solidFill>
                <a:srgbClr val="000000"/>
              </a:solidFill>
              <a:latin typeface="Arial"/>
            </a:endParaRPr>
          </a:p>
        </p:txBody>
      </p:sp>
      <p:sp>
        <p:nvSpPr>
          <p:cNvPr id="679" name="CustomShape 3"/>
          <p:cNvSpPr/>
          <p:nvPr/>
        </p:nvSpPr>
        <p:spPr>
          <a:xfrm>
            <a:off x="262080" y="6351480"/>
            <a:ext cx="10884240" cy="657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 framework for explaining social movements. Dino Bozonelos, Julia Wendt, Charlotte Lee, Jessica Scarffe, Masahiro Omae, Josh Franco, Byran Martin, &amp; Stefan Veldhuis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 https://socialsci.libretexts.org/Courses/Mizzou_Academy/AP_Comparative_Government_and_Politics/09%3A_Collective_Action_and_Social_Movements/9.03%3A_A_framework_for_explaining_social_movements</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680" name="CustomShape 4"/>
          <p:cNvSpPr/>
          <p:nvPr/>
        </p:nvSpPr>
        <p:spPr>
          <a:xfrm>
            <a:off x="335520" y="1870200"/>
            <a:ext cx="10737000" cy="44229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US" sz="1800" spc="-1" strike="noStrike">
              <a:solidFill>
                <a:srgbClr val="000000"/>
              </a:solidFill>
              <a:latin typeface="Arial"/>
              <a:ea typeface="DejaVu Sans"/>
            </a:endParaRPr>
          </a:p>
        </p:txBody>
      </p:sp>
      <p:pic>
        <p:nvPicPr>
          <p:cNvPr id="681" name="Grafik 2" descr=""/>
          <p:cNvPicPr/>
          <p:nvPr/>
        </p:nvPicPr>
        <p:blipFill>
          <a:blip r:embed="rId2"/>
          <a:stretch/>
        </p:blipFill>
        <p:spPr>
          <a:xfrm>
            <a:off x="812160" y="1959120"/>
            <a:ext cx="9257400" cy="39866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683" name="CustomShape 2"/>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Fridays for Future </a:t>
            </a:r>
            <a:endParaRPr b="0" lang="en-GB" sz="2200" spc="-1" strike="noStrike">
              <a:solidFill>
                <a:srgbClr val="000000"/>
              </a:solidFill>
              <a:latin typeface="Arial"/>
            </a:endParaRPr>
          </a:p>
        </p:txBody>
      </p:sp>
      <p:pic>
        <p:nvPicPr>
          <p:cNvPr id="684" name="Grafik 267" descr=""/>
          <p:cNvPicPr/>
          <p:nvPr/>
        </p:nvPicPr>
        <p:blipFill>
          <a:blip r:embed="rId1"/>
          <a:stretch/>
        </p:blipFill>
        <p:spPr>
          <a:xfrm>
            <a:off x="2169720" y="1737360"/>
            <a:ext cx="6241320" cy="4640400"/>
          </a:xfrm>
          <a:prstGeom prst="rect">
            <a:avLst/>
          </a:prstGeom>
          <a:ln w="0">
            <a:noFill/>
          </a:ln>
        </p:spPr>
      </p:pic>
      <p:sp>
        <p:nvSpPr>
          <p:cNvPr id="685" name="CustomShape 3"/>
          <p:cNvSpPr/>
          <p:nvPr/>
        </p:nvSpPr>
        <p:spPr>
          <a:xfrm>
            <a:off x="270000" y="6447600"/>
            <a:ext cx="10884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Frankie Fouganthin (2019) – https://commons.wikimedia.org/wiki/File:Greta_Thunberg_in_School_strike_for_the_climate.jpg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pic>
        <p:nvPicPr>
          <p:cNvPr id="687" name="Grafik 270" descr=""/>
          <p:cNvPicPr/>
          <p:nvPr/>
        </p:nvPicPr>
        <p:blipFill>
          <a:blip r:embed="rId1"/>
          <a:stretch/>
        </p:blipFill>
        <p:spPr>
          <a:xfrm>
            <a:off x="711720" y="1645920"/>
            <a:ext cx="4311720" cy="4681800"/>
          </a:xfrm>
          <a:prstGeom prst="rect">
            <a:avLst/>
          </a:prstGeom>
          <a:ln w="0">
            <a:noFill/>
          </a:ln>
        </p:spPr>
      </p:pic>
      <p:sp>
        <p:nvSpPr>
          <p:cNvPr id="688"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689" name="CustomShape 3"/>
          <p:cNvSpPr/>
          <p:nvPr/>
        </p:nvSpPr>
        <p:spPr>
          <a:xfrm>
            <a:off x="6310800" y="187596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690" name="CustomShape 4"/>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692" name="CustomShape 2"/>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
        <p:nvSpPr>
          <p:cNvPr id="693" name="CustomShape 3"/>
          <p:cNvSpPr/>
          <p:nvPr/>
        </p:nvSpPr>
        <p:spPr>
          <a:xfrm>
            <a:off x="270000" y="6447600"/>
            <a:ext cx="10884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Vladimir Morozov (2019) – https://xrbristol.org.uk/2020/04/17/blog-xr-has-sticking-power/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94" name="Grafik 277" descr=""/>
          <p:cNvPicPr/>
          <p:nvPr/>
        </p:nvPicPr>
        <p:blipFill>
          <a:blip r:embed="rId2"/>
          <a:stretch/>
        </p:blipFill>
        <p:spPr>
          <a:xfrm>
            <a:off x="1949040" y="1587600"/>
            <a:ext cx="7284960" cy="48585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696"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United Nations Secretary General Antonio Guterres</a:t>
            </a:r>
            <a:endParaRPr b="0" lang="en-GB" sz="1800" spc="-1" strike="noStrike">
              <a:solidFill>
                <a:srgbClr val="000000"/>
              </a:solidFill>
              <a:latin typeface="Arial"/>
            </a:endParaRPr>
          </a:p>
        </p:txBody>
      </p:sp>
      <p:sp>
        <p:nvSpPr>
          <p:cNvPr id="697" name="CustomShape 3"/>
          <p:cNvSpPr/>
          <p:nvPr/>
        </p:nvSpPr>
        <p:spPr>
          <a:xfrm>
            <a:off x="361080" y="3223800"/>
            <a:ext cx="10785960" cy="1163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59"/>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de-DE" sz="2400" spc="-1" strike="noStrike">
                <a:solidFill>
                  <a:srgbClr val="000000"/>
                </a:solidFill>
                <a:latin typeface="DejaVu Sans"/>
                <a:ea typeface="DejaVu Sans"/>
              </a:rPr>
              <a:t>Lecture Plan</a:t>
            </a:r>
            <a:endParaRPr b="0" lang="en-GB" sz="2400" spc="-1" strike="noStrike">
              <a:solidFill>
                <a:srgbClr val="000000"/>
              </a:solidFill>
              <a:latin typeface="Arial"/>
            </a:endParaRPr>
          </a:p>
        </p:txBody>
      </p:sp>
      <p:pic>
        <p:nvPicPr>
          <p:cNvPr id="494" name="Picture 3" descr=""/>
          <p:cNvPicPr/>
          <p:nvPr/>
        </p:nvPicPr>
        <p:blipFill>
          <a:blip r:embed="rId1"/>
          <a:srcRect l="54083" t="49810" r="1940" b="-723"/>
          <a:stretch/>
        </p:blipFill>
        <p:spPr>
          <a:xfrm>
            <a:off x="5874480" y="2171520"/>
            <a:ext cx="2778120" cy="3177000"/>
          </a:xfrm>
          <a:prstGeom prst="rect">
            <a:avLst/>
          </a:prstGeom>
          <a:ln w="0">
            <a:noFill/>
          </a:ln>
        </p:spPr>
      </p:pic>
      <p:pic>
        <p:nvPicPr>
          <p:cNvPr id="495" name="Picture 4" descr=""/>
          <p:cNvPicPr/>
          <p:nvPr/>
        </p:nvPicPr>
        <p:blipFill>
          <a:blip r:embed="rId2"/>
          <a:srcRect l="11292" t="50095" r="45207" b="0"/>
          <a:stretch/>
        </p:blipFill>
        <p:spPr>
          <a:xfrm>
            <a:off x="3130200" y="2231640"/>
            <a:ext cx="2697840" cy="3057120"/>
          </a:xfrm>
          <a:prstGeom prst="rect">
            <a:avLst/>
          </a:prstGeom>
          <a:ln w="0">
            <a:noFill/>
          </a:ln>
        </p:spPr>
      </p:pic>
      <p:sp>
        <p:nvSpPr>
          <p:cNvPr id="496" name="CustomShape 60"/>
          <p:cNvSpPr/>
          <p:nvPr/>
        </p:nvSpPr>
        <p:spPr>
          <a:xfrm>
            <a:off x="407520" y="868680"/>
            <a:ext cx="2944080" cy="3245040"/>
          </a:xfrm>
          <a:prstGeom prst="rect">
            <a:avLst/>
          </a:prstGeom>
          <a:noFill/>
          <a:ln w="0">
            <a:noFill/>
          </a:ln>
        </p:spPr>
        <p:style>
          <a:lnRef idx="0"/>
          <a:fillRef idx="0"/>
          <a:effectRef idx="0"/>
          <a:fontRef idx="minor"/>
        </p:style>
        <p:txBody>
          <a:bodyPr lIns="0" rIns="0" tIns="0" bIns="0" anchor="ctr">
            <a:normAutofit/>
          </a:bodyPr>
          <a:p>
            <a:pPr marL="5400" defTabSz="914400">
              <a:lnSpc>
                <a:spcPct val="90000"/>
              </a:lnSpc>
              <a:spcBef>
                <a:spcPts val="1009"/>
              </a:spcBef>
            </a:pPr>
            <a:endParaRPr b="0" lang="en-GB" sz="2000" spc="-1" strike="noStrike">
              <a:solidFill>
                <a:srgbClr val="000000"/>
              </a:solidFill>
              <a:latin typeface="Arial"/>
            </a:endParaRPr>
          </a:p>
          <a:p>
            <a:pPr marL="5400" defTabSz="914400">
              <a:lnSpc>
                <a:spcPct val="90000"/>
              </a:lnSpc>
              <a:spcBef>
                <a:spcPts val="1009"/>
              </a:spcBef>
            </a:pPr>
            <a:endParaRPr b="0" lang="en-GB" sz="2000" spc="-1" strike="noStrike">
              <a:solidFill>
                <a:srgbClr val="000000"/>
              </a:solidFill>
              <a:latin typeface="Arial"/>
            </a:endParaRPr>
          </a:p>
          <a:p>
            <a:pPr marL="5400" defTabSz="914400">
              <a:lnSpc>
                <a:spcPct val="90000"/>
              </a:lnSpc>
              <a:spcBef>
                <a:spcPts val="1009"/>
              </a:spcBef>
            </a:pPr>
            <a:br>
              <a:rPr sz="2000"/>
            </a:br>
            <a:endParaRPr b="0" lang="en-GB" sz="2000" spc="-1" strike="noStrike">
              <a:solidFill>
                <a:srgbClr val="000000"/>
              </a:solidFill>
              <a:latin typeface="Arial"/>
            </a:endParaRPr>
          </a:p>
          <a:p>
            <a:pPr marL="5400" defTabSz="914400">
              <a:lnSpc>
                <a:spcPct val="90000"/>
              </a:lnSpc>
              <a:spcBef>
                <a:spcPts val="1009"/>
              </a:spcBef>
            </a:pPr>
            <a:endParaRPr b="0" lang="en-GB" sz="2000" spc="-1" strike="noStrike">
              <a:solidFill>
                <a:srgbClr val="000000"/>
              </a:solidFill>
              <a:latin typeface="Arial"/>
            </a:endParaRPr>
          </a:p>
        </p:txBody>
      </p:sp>
      <p:sp>
        <p:nvSpPr>
          <p:cNvPr id="497" name="Rectangle 2"/>
          <p:cNvSpPr/>
          <p:nvPr/>
        </p:nvSpPr>
        <p:spPr>
          <a:xfrm>
            <a:off x="3200400" y="1500480"/>
            <a:ext cx="609480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7</a:t>
            </a:r>
            <a:br>
              <a:rPr sz="1600"/>
            </a:br>
            <a:r>
              <a:rPr b="0" lang="en-GB" sz="1600" spc="-1" strike="noStrike">
                <a:solidFill>
                  <a:srgbClr val="000000"/>
                </a:solidFill>
                <a:latin typeface="DejaVu Sans"/>
                <a:ea typeface="DejaVu Sans"/>
              </a:rPr>
              <a:t>(18.12 – 22.12.2023)</a:t>
            </a:r>
            <a:endParaRPr b="0" lang="en-GB" sz="1600" spc="-1" strike="noStrike">
              <a:solidFill>
                <a:srgbClr val="000000"/>
              </a:solidFill>
              <a:latin typeface="Arial"/>
            </a:endParaRPr>
          </a:p>
        </p:txBody>
      </p:sp>
      <p:sp>
        <p:nvSpPr>
          <p:cNvPr id="498" name="Rectangle 8"/>
          <p:cNvSpPr/>
          <p:nvPr/>
        </p:nvSpPr>
        <p:spPr>
          <a:xfrm>
            <a:off x="5978160" y="1500480"/>
            <a:ext cx="254412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8</a:t>
            </a:r>
            <a:br>
              <a:rPr sz="1600"/>
            </a:br>
            <a:r>
              <a:rPr b="0" lang="en-GB" sz="1600" spc="-1" strike="noStrike">
                <a:solidFill>
                  <a:srgbClr val="000000"/>
                </a:solidFill>
                <a:latin typeface="DejaVu Sans"/>
                <a:ea typeface="DejaVu Sans"/>
              </a:rPr>
              <a:t>(08.01 – 12.01.2024)</a:t>
            </a:r>
            <a:endParaRPr b="0" lang="en-GB" sz="1600" spc="-1" strike="noStrike">
              <a:solidFill>
                <a:srgbClr val="000000"/>
              </a:solidFill>
              <a:latin typeface="Arial"/>
            </a:endParaRPr>
          </a:p>
        </p:txBody>
      </p:sp>
      <p:sp>
        <p:nvSpPr>
          <p:cNvPr id="499" name="Rectangle 9"/>
          <p:cNvSpPr/>
          <p:nvPr/>
        </p:nvSpPr>
        <p:spPr>
          <a:xfrm>
            <a:off x="8827920" y="1500480"/>
            <a:ext cx="277812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9</a:t>
            </a:r>
            <a:br>
              <a:rPr sz="1600"/>
            </a:br>
            <a:r>
              <a:rPr b="0" lang="en-GB" sz="1600" spc="-1" strike="noStrike">
                <a:solidFill>
                  <a:srgbClr val="000000"/>
                </a:solidFill>
                <a:latin typeface="DejaVu Sans"/>
                <a:ea typeface="DejaVu Sans"/>
              </a:rPr>
              <a:t>(15.01 – 19.01.2024)</a:t>
            </a:r>
            <a:endParaRPr b="0" lang="en-GB" sz="1600" spc="-1" strike="noStrike">
              <a:solidFill>
                <a:srgbClr val="000000"/>
              </a:solidFill>
              <a:latin typeface="Arial"/>
            </a:endParaRPr>
          </a:p>
        </p:txBody>
      </p:sp>
      <p:sp>
        <p:nvSpPr>
          <p:cNvPr id="500" name="Rectangle 10"/>
          <p:cNvSpPr/>
          <p:nvPr/>
        </p:nvSpPr>
        <p:spPr>
          <a:xfrm>
            <a:off x="356400" y="1500480"/>
            <a:ext cx="609480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6</a:t>
            </a:r>
            <a:br>
              <a:rPr sz="1600"/>
            </a:br>
            <a:r>
              <a:rPr b="0" lang="en-GB" sz="1600" spc="-1" strike="noStrike">
                <a:solidFill>
                  <a:srgbClr val="000000"/>
                </a:solidFill>
                <a:latin typeface="DejaVu Sans"/>
                <a:ea typeface="DejaVu Sans"/>
              </a:rPr>
              <a:t>(11.12 – 15.12.2023)</a:t>
            </a:r>
            <a:endParaRPr b="0" lang="en-GB" sz="1600" spc="-1" strike="noStrike">
              <a:solidFill>
                <a:srgbClr val="000000"/>
              </a:solidFill>
              <a:latin typeface="Arial"/>
            </a:endParaRPr>
          </a:p>
        </p:txBody>
      </p:sp>
      <p:sp>
        <p:nvSpPr>
          <p:cNvPr id="501" name="Rectangle 12"/>
          <p:cNvSpPr/>
          <p:nvPr/>
        </p:nvSpPr>
        <p:spPr>
          <a:xfrm>
            <a:off x="4281120" y="5455440"/>
            <a:ext cx="1917720" cy="96660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6 + 7  </a:t>
            </a:r>
            <a:br>
              <a:rPr sz="1600"/>
            </a:br>
            <a:r>
              <a:rPr b="0" lang="en-GB" sz="1600" spc="-1" strike="noStrike">
                <a:solidFill>
                  <a:srgbClr val="000000"/>
                </a:solidFill>
                <a:latin typeface="DejaVu Sans"/>
                <a:ea typeface="DejaVu Sans"/>
              </a:rPr>
              <a:t>20.12.2023 </a:t>
            </a:r>
            <a:br>
              <a:rPr sz="1600"/>
            </a:br>
            <a:r>
              <a:rPr b="0" lang="en-GB" sz="1600" spc="-1" strike="noStrike">
                <a:solidFill>
                  <a:srgbClr val="000000"/>
                </a:solidFill>
                <a:latin typeface="DejaVu Sans"/>
                <a:ea typeface="DejaVu Sans"/>
              </a:rPr>
              <a:t>3.00 p.m. </a:t>
            </a:r>
            <a:endParaRPr b="0" lang="en-GB" sz="1600" spc="-1" strike="noStrike">
              <a:solidFill>
                <a:srgbClr val="000000"/>
              </a:solidFill>
              <a:latin typeface="Arial"/>
            </a:endParaRPr>
          </a:p>
        </p:txBody>
      </p:sp>
      <p:sp>
        <p:nvSpPr>
          <p:cNvPr id="502" name="Rectangle 13"/>
          <p:cNvSpPr/>
          <p:nvPr/>
        </p:nvSpPr>
        <p:spPr>
          <a:xfrm>
            <a:off x="7426080" y="5455440"/>
            <a:ext cx="1744560" cy="74736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8</a:t>
            </a:r>
            <a:br>
              <a:rPr sz="1600"/>
            </a:br>
            <a:r>
              <a:rPr b="0" lang="en-GB" sz="1600" spc="-1" strike="noStrike">
                <a:solidFill>
                  <a:srgbClr val="000000"/>
                </a:solidFill>
                <a:latin typeface="DejaVu Sans"/>
                <a:ea typeface="DejaVu Sans"/>
              </a:rPr>
              <a:t>10.01.2024 </a:t>
            </a:r>
            <a:br>
              <a:rPr sz="1600"/>
            </a:br>
            <a:r>
              <a:rPr b="0" lang="en-GB" sz="1600" spc="-1" strike="noStrike">
                <a:solidFill>
                  <a:srgbClr val="000000"/>
                </a:solidFill>
                <a:latin typeface="DejaVu Sans"/>
                <a:ea typeface="DejaVu Sans"/>
              </a:rPr>
              <a:t>3.00 p.m. </a:t>
            </a:r>
            <a:endParaRPr b="0" lang="en-GB" sz="1600" spc="-1" strike="noStrike">
              <a:solidFill>
                <a:srgbClr val="000000"/>
              </a:solidFill>
              <a:latin typeface="Arial"/>
            </a:endParaRPr>
          </a:p>
        </p:txBody>
      </p:sp>
      <p:sp>
        <p:nvSpPr>
          <p:cNvPr id="503" name="Rectangle 14"/>
          <p:cNvSpPr/>
          <p:nvPr/>
        </p:nvSpPr>
        <p:spPr>
          <a:xfrm>
            <a:off x="10019520" y="5455440"/>
            <a:ext cx="1917720" cy="74736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9</a:t>
            </a:r>
            <a:br>
              <a:rPr sz="1600"/>
            </a:br>
            <a:r>
              <a:rPr b="0" lang="en-GB" sz="1600" spc="-1" strike="noStrike">
                <a:solidFill>
                  <a:srgbClr val="000000"/>
                </a:solidFill>
                <a:latin typeface="DejaVu Sans"/>
                <a:ea typeface="DejaVu Sans"/>
              </a:rPr>
              <a:t>17.01.2024 </a:t>
            </a:r>
            <a:br>
              <a:rPr sz="1600"/>
            </a:br>
            <a:r>
              <a:rPr b="0" lang="en-GB" sz="1600" spc="-1" strike="noStrike">
                <a:solidFill>
                  <a:srgbClr val="000000"/>
                </a:solidFill>
                <a:latin typeface="DejaVu Sans"/>
                <a:ea typeface="DejaVu Sans"/>
              </a:rPr>
              <a:t>3.00 p.m. </a:t>
            </a:r>
            <a:endParaRPr b="0" lang="en-GB" sz="1600" spc="-1" strike="noStrike">
              <a:solidFill>
                <a:srgbClr val="000000"/>
              </a:solidFill>
              <a:latin typeface="Arial"/>
            </a:endParaRPr>
          </a:p>
        </p:txBody>
      </p:sp>
      <p:grpSp>
        <p:nvGrpSpPr>
          <p:cNvPr id="504" name="Group 1"/>
          <p:cNvGrpSpPr/>
          <p:nvPr/>
        </p:nvGrpSpPr>
        <p:grpSpPr>
          <a:xfrm>
            <a:off x="8699040" y="2185200"/>
            <a:ext cx="2552760" cy="3150000"/>
            <a:chOff x="8699040" y="2185200"/>
            <a:chExt cx="2552760" cy="3150000"/>
          </a:xfrm>
        </p:grpSpPr>
        <p:pic>
          <p:nvPicPr>
            <p:cNvPr id="505" name="Picture 5" descr=""/>
            <p:cNvPicPr/>
            <p:nvPr/>
          </p:nvPicPr>
          <p:blipFill>
            <a:blip r:embed="rId3"/>
            <a:srcRect l="13086" t="4438" r="0" b="0"/>
            <a:stretch/>
          </p:blipFill>
          <p:spPr>
            <a:xfrm>
              <a:off x="8699040" y="2185200"/>
              <a:ext cx="2552760" cy="3150000"/>
            </a:xfrm>
            <a:prstGeom prst="rect">
              <a:avLst/>
            </a:prstGeom>
            <a:ln w="0">
              <a:noFill/>
            </a:ln>
          </p:spPr>
        </p:pic>
        <p:pic>
          <p:nvPicPr>
            <p:cNvPr id="506" name="Picture 6" descr=""/>
            <p:cNvPicPr/>
            <p:nvPr/>
          </p:nvPicPr>
          <p:blipFill>
            <a:blip r:embed="rId4"/>
            <a:srcRect l="13607" t="91579" r="76785" b="3214"/>
            <a:stretch/>
          </p:blipFill>
          <p:spPr>
            <a:xfrm>
              <a:off x="8874000" y="4835520"/>
              <a:ext cx="594720" cy="317520"/>
            </a:xfrm>
            <a:prstGeom prst="rect">
              <a:avLst/>
            </a:prstGeom>
            <a:ln w="0">
              <a:noFill/>
            </a:ln>
          </p:spPr>
        </p:pic>
      </p:grpSp>
      <p:grpSp>
        <p:nvGrpSpPr>
          <p:cNvPr id="507" name="Group 4"/>
          <p:cNvGrpSpPr/>
          <p:nvPr/>
        </p:nvGrpSpPr>
        <p:grpSpPr>
          <a:xfrm>
            <a:off x="335520" y="2196720"/>
            <a:ext cx="2748240" cy="3126240"/>
            <a:chOff x="335520" y="2196720"/>
            <a:chExt cx="2748240" cy="3126240"/>
          </a:xfrm>
        </p:grpSpPr>
        <p:pic>
          <p:nvPicPr>
            <p:cNvPr id="508" name="Picture 11" descr=""/>
            <p:cNvPicPr/>
            <p:nvPr/>
          </p:nvPicPr>
          <p:blipFill>
            <a:blip r:embed="rId5"/>
            <a:srcRect l="54281" t="0" r="2214" b="49894"/>
            <a:stretch/>
          </p:blipFill>
          <p:spPr>
            <a:xfrm>
              <a:off x="335520" y="2196720"/>
              <a:ext cx="2748240" cy="3126240"/>
            </a:xfrm>
            <a:prstGeom prst="rect">
              <a:avLst/>
            </a:prstGeom>
            <a:ln w="0">
              <a:noFill/>
            </a:ln>
          </p:spPr>
        </p:pic>
        <p:pic>
          <p:nvPicPr>
            <p:cNvPr id="509" name="Picture 12" descr=""/>
            <p:cNvPicPr/>
            <p:nvPr/>
          </p:nvPicPr>
          <p:blipFill>
            <a:blip r:embed="rId6"/>
            <a:srcRect l="13607" t="91579" r="76785" b="3214"/>
            <a:stretch/>
          </p:blipFill>
          <p:spPr>
            <a:xfrm>
              <a:off x="491760" y="4835520"/>
              <a:ext cx="594720" cy="317520"/>
            </a:xfrm>
            <a:prstGeom prst="rect">
              <a:avLst/>
            </a:prstGeom>
            <a:ln w="0">
              <a:noFill/>
            </a:ln>
          </p:spPr>
        </p:pic>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699"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United Nations Secretary General Antonio Guterres</a:t>
            </a:r>
            <a:endParaRPr b="0" lang="en-GB" sz="1800" spc="-1" strike="noStrike">
              <a:solidFill>
                <a:srgbClr val="000000"/>
              </a:solidFill>
              <a:latin typeface="Arial"/>
            </a:endParaRPr>
          </a:p>
        </p:txBody>
      </p:sp>
      <p:sp>
        <p:nvSpPr>
          <p:cNvPr id="700" name="CustomShape 3"/>
          <p:cNvSpPr/>
          <p:nvPr/>
        </p:nvSpPr>
        <p:spPr>
          <a:xfrm>
            <a:off x="361080" y="3223800"/>
            <a:ext cx="10785960" cy="1163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702" name="CustomShape 2"/>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
        <p:nvSpPr>
          <p:cNvPr id="703" name="CustomShape 3"/>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Beyond just protesting (Lars Werner):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705" name="CustomShape 2"/>
          <p:cNvSpPr/>
          <p:nvPr/>
        </p:nvSpPr>
        <p:spPr>
          <a:xfrm>
            <a:off x="42840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Last Generation (Letzte Generation)</a:t>
            </a:r>
            <a:endParaRPr b="0" lang="en-GB" sz="2200" spc="-1" strike="noStrike">
              <a:solidFill>
                <a:srgbClr val="000000"/>
              </a:solidFill>
              <a:latin typeface="Arial"/>
            </a:endParaRPr>
          </a:p>
        </p:txBody>
      </p:sp>
      <p:sp>
        <p:nvSpPr>
          <p:cNvPr id="706" name="CustomShape 3"/>
          <p:cNvSpPr/>
          <p:nvPr/>
        </p:nvSpPr>
        <p:spPr>
          <a:xfrm>
            <a:off x="270000" y="6447600"/>
            <a:ext cx="10884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Stefan Müller (2021) – https://www.flickr.com/photos/184802432@N05/51541641486 – </a:t>
            </a:r>
            <a:r>
              <a:rPr b="0" lang="en-US" sz="900" spc="-1" strike="noStrike" u="sng">
                <a:solidFill>
                  <a:srgbClr val="0000ff"/>
                </a:solidFill>
                <a:uFillTx/>
                <a:latin typeface="Roboto"/>
                <a:ea typeface="Roboto"/>
                <a:hlinkClick r:id="rId1"/>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707" name="Grafik 290" descr=""/>
          <p:cNvPicPr/>
          <p:nvPr/>
        </p:nvPicPr>
        <p:blipFill>
          <a:blip r:embed="rId2"/>
          <a:stretch/>
        </p:blipFill>
        <p:spPr>
          <a:xfrm>
            <a:off x="4473000" y="1828800"/>
            <a:ext cx="6772680" cy="4514760"/>
          </a:xfrm>
          <a:prstGeom prst="rect">
            <a:avLst/>
          </a:prstGeom>
          <a:ln w="0">
            <a:noFill/>
          </a:ln>
        </p:spPr>
      </p:pic>
      <p:sp>
        <p:nvSpPr>
          <p:cNvPr id="708" name="CustomShape 4"/>
          <p:cNvSpPr/>
          <p:nvPr/>
        </p:nvSpPr>
        <p:spPr>
          <a:xfrm>
            <a:off x="335520" y="1645920"/>
            <a:ext cx="4052160" cy="464724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before the elections in Germany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27 days hunger strike (picture day 25) → afterwards Intensive Care Unit</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Together with other climate activists, Jeschke wanted to use this drastic means to draw attention to the climate crisis and achieve a discussion with the candidates for chancellor.</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Olaf Scholz (Chancellor Germany) and Last Generation → </a:t>
            </a:r>
            <a:r>
              <a:rPr b="0" lang="en-US" sz="1800" spc="-1" strike="noStrike" u="sng">
                <a:solidFill>
                  <a:srgbClr val="0000ff"/>
                </a:solidFill>
                <a:uFillTx/>
                <a:latin typeface="DejaVu Sans"/>
                <a:ea typeface="DejaVu Sans"/>
                <a:hlinkClick r:id="rId3"/>
              </a:rPr>
              <a:t>Video</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710"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11"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712" name="CustomShape 4"/>
          <p:cNvSpPr/>
          <p:nvPr/>
        </p:nvSpPr>
        <p:spPr>
          <a:xfrm>
            <a:off x="335520" y="1274400"/>
            <a:ext cx="10737000" cy="50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13"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715"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16"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717" name="CustomShape 4"/>
          <p:cNvSpPr/>
          <p:nvPr/>
        </p:nvSpPr>
        <p:spPr>
          <a:xfrm>
            <a:off x="335520" y="127440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1" lang="en-US" sz="1800" spc="-1" strike="noStrike">
                <a:solidFill>
                  <a:srgbClr val="ffffff"/>
                </a:solidFill>
                <a:latin typeface="DejaVu Sans"/>
                <a:ea typeface="DejaVu Sans"/>
              </a:rPr>
              <a:t>They won!</a:t>
            </a:r>
            <a:r>
              <a:rPr b="0" lang="en-US" sz="1800" spc="-1" strike="noStrike">
                <a:solidFill>
                  <a:srgbClr val="ffffff"/>
                </a:solidFill>
                <a:latin typeface="DejaVu Sans"/>
                <a:ea typeface="DejaVu Sans"/>
              </a:rPr>
              <a:t> → “</a:t>
            </a:r>
            <a:r>
              <a:rPr b="0" i="1" lang="en-US" sz="1800" spc="-1" strike="noStrike">
                <a:solidFill>
                  <a:srgbClr val="ffffff"/>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ffffff"/>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pc="-1" strike="noStrike">
              <a:solidFill>
                <a:srgbClr val="000000"/>
              </a:solidFill>
              <a:latin typeface="Arial"/>
            </a:endParaRPr>
          </a:p>
        </p:txBody>
      </p:sp>
      <p:sp>
        <p:nvSpPr>
          <p:cNvPr id="718"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720"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21" name="CustomShape 3"/>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722" name="CustomShape 4"/>
          <p:cNvSpPr/>
          <p:nvPr/>
        </p:nvSpPr>
        <p:spPr>
          <a:xfrm>
            <a:off x="335520" y="127440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1" lang="en-US" sz="1800" spc="-1" strike="noStrike">
                <a:solidFill>
                  <a:srgbClr val="000000"/>
                </a:solidFill>
                <a:latin typeface="DejaVu Sans"/>
                <a:ea typeface="DejaVu Sans"/>
              </a:rPr>
              <a:t>They won!</a:t>
            </a:r>
            <a:r>
              <a:rPr b="0" lang="en-US" sz="1800" spc="-1" strike="noStrike">
                <a:solidFill>
                  <a:srgbClr val="000000"/>
                </a:solidFill>
                <a:latin typeface="DejaVu Sans"/>
                <a:ea typeface="DejaVu Sans"/>
              </a:rPr>
              <a:t> → “</a:t>
            </a:r>
            <a:r>
              <a:rPr b="0" i="1" lang="en-US" sz="1800" spc="-1" strike="noStrike">
                <a:solidFill>
                  <a:srgbClr val="000000"/>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pc="-1" strike="noStrike">
              <a:solidFill>
                <a:srgbClr val="000000"/>
              </a:solidFill>
              <a:latin typeface="Arial"/>
            </a:endParaRPr>
          </a:p>
        </p:txBody>
      </p:sp>
      <p:sp>
        <p:nvSpPr>
          <p:cNvPr id="723" name="CustomShape 5"/>
          <p:cNvSpPr/>
          <p:nvPr/>
        </p:nvSpPr>
        <p:spPr>
          <a:xfrm>
            <a:off x="263520" y="6411600"/>
            <a:ext cx="1015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
        <p:nvSpPr>
          <p:cNvPr id="724" name="CustomShape 6"/>
          <p:cNvSpPr/>
          <p:nvPr/>
        </p:nvSpPr>
        <p:spPr>
          <a:xfrm>
            <a:off x="367560" y="4754880"/>
            <a:ext cx="10785960" cy="145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25" name="CustomShape 7"/>
          <p:cNvSpPr/>
          <p:nvPr/>
        </p:nvSpPr>
        <p:spPr>
          <a:xfrm>
            <a:off x="361080" y="3223440"/>
            <a:ext cx="10785960" cy="1163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727"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729"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Short history of actions on climate change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Geneva, Kyoto, Copenhagen, Paris, Glasgow, etc.</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Problem </a:t>
            </a:r>
            <a:endParaRPr b="0" lang="en-GB"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 lot of bla, bla, bla </a:t>
            </a:r>
            <a:endParaRPr b="0" lang="en-GB"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Lack of progress </a:t>
            </a:r>
            <a:endParaRPr b="0" lang="en-GB"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Policies favor business as usual instead of acting in accordance with science because they are afraid to make unpopular decisions</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Individual activism as a response / counter movement to inactive governments who ignore  urgent issues (i.e., the three key challenges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E03</a:t>
            </a:r>
            <a:endParaRPr b="0" lang="en-GB" sz="3000" spc="-1" strike="noStrike">
              <a:solidFill>
                <a:srgbClr val="000000"/>
              </a:solidFill>
              <a:latin typeface="Arial"/>
            </a:endParaRPr>
          </a:p>
        </p:txBody>
      </p:sp>
      <p:sp>
        <p:nvSpPr>
          <p:cNvPr id="731"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E03</a:t>
            </a:r>
            <a:endParaRPr b="0" lang="en-GB" sz="2400" spc="-1" strike="noStrike">
              <a:solidFill>
                <a:srgbClr val="000000"/>
              </a:solidFill>
              <a:latin typeface="Arial"/>
            </a:endParaRPr>
          </a:p>
        </p:txBody>
      </p:sp>
      <p:sp>
        <p:nvSpPr>
          <p:cNvPr id="733"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r>
              <a:rPr b="0" lang="en-US" sz="1600" spc="-1" strike="noStrike">
                <a:solidFill>
                  <a:srgbClr val="000000"/>
                </a:solidFill>
                <a:latin typeface="DejaVu Sans"/>
                <a:ea typeface="DejaVu Sans"/>
              </a:rPr>
              <a:t>Addressing climate change requires collective efforts on individual, community, national, and global levels. In the lecture, we discussed the international and national perspectives. For the exercise, we want to look at what can be done on the community and individual levels.</a:t>
            </a:r>
            <a:endParaRPr b="0" lang="en-GB" sz="1600" spc="-1" strike="noStrike">
              <a:solidFill>
                <a:srgbClr val="000000"/>
              </a:solidFill>
              <a:latin typeface="Arial"/>
            </a:endParaRPr>
          </a:p>
          <a:p>
            <a:pPr defTabSz="914400">
              <a:lnSpc>
                <a:spcPct val="100000"/>
              </a:lnSpc>
            </a:pPr>
            <a:endParaRPr b="0" lang="en-GB" sz="1600" spc="-1" strike="noStrike">
              <a:solidFill>
                <a:srgbClr val="000000"/>
              </a:solidFill>
              <a:latin typeface="Arial"/>
            </a:endParaRPr>
          </a:p>
          <a:p>
            <a:pPr marL="343080" indent="-343080" defTabSz="914400">
              <a:lnSpc>
                <a:spcPct val="100000"/>
              </a:lnSpc>
              <a:buClr>
                <a:srgbClr val="000000"/>
              </a:buClr>
              <a:buFont typeface="Arial"/>
              <a:buAutoNum type="arabicPeriod"/>
            </a:pPr>
            <a:r>
              <a:rPr b="0" lang="en-US" sz="1600" spc="-1" strike="noStrike">
                <a:solidFill>
                  <a:srgbClr val="000000"/>
                </a:solidFill>
                <a:latin typeface="DejaVu Sans"/>
                <a:ea typeface="DejaVu Sans"/>
              </a:rPr>
              <a:t>Work through the MOOC content for L04 (</a:t>
            </a:r>
            <a:r>
              <a:rPr b="0" lang="en-US" sz="1600" spc="-1" strike="noStrike" u="sng">
                <a:solidFill>
                  <a:srgbClr val="0000ff"/>
                </a:solidFill>
                <a:uFillTx/>
                <a:latin typeface="DejaVu Sans"/>
                <a:ea typeface="DejaVu Sans"/>
                <a:hlinkClick r:id="rId1"/>
              </a:rPr>
              <a:t>Link</a:t>
            </a:r>
            <a:r>
              <a:rPr b="0" lang="en-US" sz="1600" spc="-1" strike="noStrike">
                <a:solidFill>
                  <a:srgbClr val="000000"/>
                </a:solidFill>
                <a:latin typeface="DejaVu Sans"/>
                <a:ea typeface="DejaVu Sans"/>
              </a:rPr>
              <a:t>). There you will learn about sustainable everyday practices and the problem of food waste.</a:t>
            </a:r>
            <a:endParaRPr b="0" lang="en-GB"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Watch all the videos, read all the texts and answer the questions.</a:t>
            </a:r>
            <a:endParaRPr b="0" lang="en-GB" sz="1600" spc="-1" strike="noStrike">
              <a:solidFill>
                <a:srgbClr val="000000"/>
              </a:solidFill>
              <a:latin typeface="Arial"/>
            </a:endParaRPr>
          </a:p>
          <a:p>
            <a:pPr marL="343080" indent="-343080" defTabSz="914400">
              <a:lnSpc>
                <a:spcPct val="100000"/>
              </a:lnSpc>
              <a:buClr>
                <a:srgbClr val="000000"/>
              </a:buClr>
              <a:buFont typeface="Arial"/>
              <a:buAutoNum type="arabicPeriod"/>
            </a:pPr>
            <a:r>
              <a:rPr b="0" lang="en-US" sz="1600" spc="-1" strike="noStrike">
                <a:solidFill>
                  <a:srgbClr val="000000"/>
                </a:solidFill>
                <a:latin typeface="DejaVu Sans"/>
                <a:ea typeface="DejaVu Sans"/>
              </a:rPr>
              <a:t>In the lecture, we discussed the history of international and national actions. In part 1 of the exercise you have learned about individual actions and what a single person can do.</a:t>
            </a:r>
            <a:endParaRPr b="0" lang="en-GB"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In your opinion, what is more important when it comes to fighting climate change (and the other challenges we have discussed)? (1) Political Action (e.g. on the international or national level), (2) Collective Action (e.g. activism, protests) or (3) Individual Action (e.g. what you yourself can do).</a:t>
            </a:r>
            <a:endParaRPr b="0" lang="en-GB"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Explain your choice.</a:t>
            </a:r>
            <a:endParaRPr b="0" lang="en-GB" sz="1600" spc="-1" strike="noStrike">
              <a:solidFill>
                <a:srgbClr val="000000"/>
              </a:solidFill>
              <a:latin typeface="Arial"/>
            </a:endParaRPr>
          </a:p>
          <a:p>
            <a:pPr marL="457200" defTabSz="914400">
              <a:lnSpc>
                <a:spcPct val="100000"/>
              </a:lnSpc>
            </a:pPr>
            <a:endParaRPr b="0" lang="en-GB" sz="16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600" spc="-1" strike="noStrike">
                <a:solidFill>
                  <a:srgbClr val="000000"/>
                </a:solidFill>
                <a:latin typeface="DejaVu Sans"/>
                <a:ea typeface="DejaVu Sans"/>
              </a:rPr>
              <a:t>Submit your result according to the submission guidelines posted in the exercise sheet → </a:t>
            </a:r>
            <a:r>
              <a:rPr b="0" lang="en-US" sz="1600" spc="-1" strike="noStrike" u="sng">
                <a:solidFill>
                  <a:srgbClr val="0000ff"/>
                </a:solidFill>
                <a:uFillTx/>
                <a:latin typeface="DejaVu Sans"/>
                <a:ea typeface="DejaVu Sans"/>
                <a:hlinkClick r:id="rId2"/>
              </a:rPr>
              <a:t>E03</a:t>
            </a:r>
            <a:r>
              <a:rPr b="0" lang="en-US" sz="1600" spc="-1" strike="noStrike">
                <a:solidFill>
                  <a:srgbClr val="000000"/>
                </a:solidFill>
                <a:latin typeface="DejaVu Sans"/>
                <a:ea typeface="DejaVu Sans"/>
              </a:rPr>
              <a:t>.</a:t>
            </a:r>
            <a:endParaRPr b="0" lang="en-GB" sz="1600" spc="-1" strike="noStrike">
              <a:solidFill>
                <a:srgbClr val="000000"/>
              </a:solidFill>
              <a:latin typeface="Arial"/>
            </a:endParaRPr>
          </a:p>
        </p:txBody>
      </p:sp>
      <p:sp>
        <p:nvSpPr>
          <p:cNvPr id="734"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Individual Action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6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Q&amp;A Session</a:t>
            </a:r>
            <a:endParaRPr b="0" lang="en-GB" sz="2400" spc="-1" strike="noStrike">
              <a:solidFill>
                <a:srgbClr val="000000"/>
              </a:solidFill>
              <a:latin typeface="Arial"/>
            </a:endParaRPr>
          </a:p>
          <a:p>
            <a:pPr defTabSz="914400">
              <a:lnSpc>
                <a:spcPct val="100000"/>
              </a:lnSpc>
            </a:pPr>
            <a:endParaRPr b="0" lang="en-GB" sz="2400" spc="-1" strike="noStrike">
              <a:solidFill>
                <a:srgbClr val="000000"/>
              </a:solidFill>
              <a:latin typeface="Arial"/>
            </a:endParaRPr>
          </a:p>
          <a:p>
            <a:pPr defTabSz="914400">
              <a:lnSpc>
                <a:spcPct val="100000"/>
              </a:lnSpc>
            </a:pPr>
            <a:endParaRPr b="0" lang="en-GB" sz="2400" spc="-1" strike="noStrike">
              <a:solidFill>
                <a:srgbClr val="000000"/>
              </a:solidFill>
              <a:latin typeface="Arial"/>
            </a:endParaRPr>
          </a:p>
        </p:txBody>
      </p:sp>
      <p:sp>
        <p:nvSpPr>
          <p:cNvPr id="511" name="CustomShape 62"/>
          <p:cNvSpPr/>
          <p:nvPr/>
        </p:nvSpPr>
        <p:spPr>
          <a:xfrm>
            <a:off x="335520" y="1268640"/>
            <a:ext cx="10744560" cy="50320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GB"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GB" sz="1800" spc="-1" strike="noStrike" u="sng">
                <a:solidFill>
                  <a:srgbClr val="000000"/>
                </a:solidFill>
                <a:uFillTx/>
                <a:latin typeface="DejaVu Sans"/>
                <a:ea typeface="DejaVu Sans"/>
              </a:rPr>
              <a:t>Exercise / Q&amp;A:</a:t>
            </a:r>
            <a:endParaRPr b="0" lang="en-GB" sz="1800" spc="-1" strike="noStrike">
              <a:solidFill>
                <a:srgbClr val="000000"/>
              </a:solidFill>
              <a:latin typeface="Arial"/>
            </a:endParaRPr>
          </a:p>
          <a:p>
            <a:pPr lvl="1" marL="432000" indent="-2113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Wednesdays </a:t>
            </a:r>
            <a:r>
              <a:rPr b="1" lang="en-US" sz="1800" spc="-1" strike="noStrike">
                <a:solidFill>
                  <a:srgbClr val="000000"/>
                </a:solidFill>
                <a:latin typeface="DejaVu Sans"/>
                <a:ea typeface="DejaVu Sans"/>
              </a:rPr>
              <a:t>3:00 pm </a:t>
            </a:r>
            <a:r>
              <a:rPr b="0" lang="en-US" sz="1800" spc="-1" strike="noStrike">
                <a:solidFill>
                  <a:srgbClr val="000000"/>
                </a:solidFill>
                <a:latin typeface="DejaVu Sans"/>
                <a:ea typeface="DejaVu Sans"/>
              </a:rPr>
              <a:t>(Berlin time)</a:t>
            </a:r>
            <a:endParaRPr b="0" lang="en-GB" sz="1800" spc="-1" strike="noStrike">
              <a:solidFill>
                <a:srgbClr val="000000"/>
              </a:solidFill>
              <a:latin typeface="Arial"/>
            </a:endParaRPr>
          </a:p>
          <a:p>
            <a:pPr lvl="1" marL="432000" indent="-2113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BigBlueButton (</a:t>
            </a:r>
            <a:r>
              <a:rPr b="0" lang="en-GB" sz="1800" spc="-1" strike="noStrike" u="sng">
                <a:solidFill>
                  <a:srgbClr val="0000ee"/>
                </a:solidFill>
                <a:uFillTx/>
                <a:latin typeface="DejaVu Sans"/>
                <a:ea typeface="DejaVu Sans"/>
                <a:hlinkClick r:id="rId1"/>
              </a:rPr>
              <a:t>Link</a:t>
            </a: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220680" defTabSz="914400">
              <a:lnSpc>
                <a:spcPct val="100000"/>
              </a:lnSpc>
              <a:spcBef>
                <a:spcPts val="360"/>
              </a:spcBef>
            </a:pPr>
            <a:endParaRPr b="0" lang="en-GB" sz="1800" spc="-1" strike="noStrike">
              <a:solidFill>
                <a:srgbClr val="000000"/>
              </a:solidFill>
              <a:latin typeface="Arial"/>
            </a:endParaRPr>
          </a:p>
          <a:p>
            <a:pPr marL="220680" defTabSz="914400">
              <a:lnSpc>
                <a:spcPct val="100000"/>
              </a:lnSpc>
              <a:spcBef>
                <a:spcPts val="360"/>
              </a:spcBef>
            </a:pPr>
            <a:r>
              <a:rPr b="0" lang="en-GB" sz="1800" spc="-1" strike="noStrike">
                <a:solidFill>
                  <a:srgbClr val="000000"/>
                </a:solidFill>
                <a:latin typeface="DejaVu Sans"/>
                <a:ea typeface="DejaVu Sans"/>
              </a:rPr>
              <a:t>Exercises still have to be given in until the </a:t>
            </a:r>
            <a:r>
              <a:rPr b="1" lang="en-GB" sz="1800" spc="-1" strike="noStrike">
                <a:solidFill>
                  <a:srgbClr val="000000"/>
                </a:solidFill>
                <a:latin typeface="DejaVu Sans"/>
                <a:ea typeface="DejaVu Sans"/>
              </a:rPr>
              <a:t>exercise deadline </a:t>
            </a:r>
            <a:r>
              <a:rPr b="0" lang="en-GB" sz="1800" spc="-1" strike="noStrike">
                <a:solidFill>
                  <a:srgbClr val="000000"/>
                </a:solidFill>
                <a:latin typeface="DejaVu Sans"/>
                <a:ea typeface="DejaVu Sans"/>
              </a:rPr>
              <a:t>noted in the exercise sheets. Exercise sheets are on the website or our GitHub Repository (</a:t>
            </a:r>
            <a:r>
              <a:rPr b="0" lang="en-GB" sz="1800" spc="-1" strike="noStrike" u="sng">
                <a:solidFill>
                  <a:srgbClr val="0000ee"/>
                </a:solidFill>
                <a:uFillTx/>
                <a:latin typeface="DejaVu Sans"/>
                <a:ea typeface="DejaVu Sans"/>
                <a:hlinkClick r:id="rId2"/>
              </a:rPr>
              <a:t>Link</a:t>
            </a:r>
            <a:r>
              <a:rPr b="0" lang="en-GB" sz="1800" spc="-1" strike="noStrike">
                <a:solidFill>
                  <a:srgbClr val="000000"/>
                </a:solidFill>
                <a:latin typeface="DejaVu Sans"/>
                <a:ea typeface="DejaVu Sans"/>
              </a:rPr>
              <a:t>).</a:t>
            </a:r>
            <a:br>
              <a:rPr sz="1800"/>
            </a:b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 </a:t>
            </a:r>
            <a:endParaRPr b="0" lang="en-GB" sz="2400" spc="-1" strike="noStrike">
              <a:solidFill>
                <a:srgbClr val="000000"/>
              </a:solidFill>
              <a:latin typeface="Arial"/>
            </a:endParaRPr>
          </a:p>
        </p:txBody>
      </p:sp>
      <p:sp>
        <p:nvSpPr>
          <p:cNvPr id="736"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ctr">
            <a:noAutofit/>
          </a:bodyPr>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Episode: How to Save a Planet (2021) – </a:t>
            </a:r>
            <a:r>
              <a:rPr b="0" i="1" lang="en-US" sz="1800" spc="-1" strike="noStrike">
                <a:solidFill>
                  <a:srgbClr val="000000"/>
                </a:solidFill>
                <a:latin typeface="DejaVu Sans"/>
                <a:ea typeface="DejaVu Sans"/>
              </a:rPr>
              <a:t>We Go Inside the COP26 Climate Talks</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Greta Thunberg mocks world leaders in 'blah, blah, blah' speech | BBC News (2021) – </a:t>
            </a:r>
            <a:r>
              <a:rPr b="0" lang="en-US" sz="1800" spc="-1" strike="noStrike" u="sng">
                <a:solidFill>
                  <a:srgbClr val="0000ff"/>
                </a:solidFill>
                <a:uFillTx/>
                <a:latin typeface="DejaVu Sans"/>
                <a:ea typeface="DejaVu Sans"/>
                <a:hlinkClick r:id="rId2"/>
              </a:rPr>
              <a:t>Link</a:t>
            </a:r>
            <a:endParaRPr b="0" lang="en-GB"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Rutger Bregman tells Davos to talk about tax: 'This is not rocket science' | Guardian News (2019)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(2022) – </a:t>
            </a:r>
            <a:r>
              <a:rPr b="0" i="1" lang="en-US" sz="1800" spc="-1" strike="noStrike">
                <a:solidFill>
                  <a:srgbClr val="000000"/>
                </a:solidFill>
                <a:latin typeface="DejaVu Sans"/>
                <a:ea typeface="DejaVu Sans"/>
              </a:rPr>
              <a:t>About the IPCC</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Richard Black, BBC (2013) – </a:t>
            </a:r>
            <a:r>
              <a:rPr b="0" i="1" lang="en-US" sz="1800" spc="-1" strike="noStrike">
                <a:solidFill>
                  <a:srgbClr val="000000"/>
                </a:solidFill>
                <a:latin typeface="DejaVu Sans"/>
                <a:ea typeface="DejaVu Sans"/>
              </a:rPr>
              <a:t>A brief history of climate change</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5"/>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738" name="CustomShape 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E02 – Carbon Footprint</a:t>
            </a:r>
            <a:endParaRPr b="0" lang="en-GB"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E02 – Carbon Footprint</a:t>
            </a:r>
            <a:endParaRPr b="0" lang="en-GB" sz="2400" spc="-1" strike="noStrike">
              <a:solidFill>
                <a:srgbClr val="000000"/>
              </a:solidFill>
              <a:latin typeface="Arial"/>
            </a:endParaRPr>
          </a:p>
        </p:txBody>
      </p:sp>
      <p:sp>
        <p:nvSpPr>
          <p:cNvPr id="514" name="CustomShape 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pic>
        <p:nvPicPr>
          <p:cNvPr id="515" name="Picture 1" descr=""/>
          <p:cNvPicPr/>
          <p:nvPr/>
        </p:nvPicPr>
        <p:blipFill>
          <a:blip r:embed="rId1"/>
          <a:stretch/>
        </p:blipFill>
        <p:spPr>
          <a:xfrm>
            <a:off x="170640" y="2018880"/>
            <a:ext cx="11151720" cy="31356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8"/>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Sustainable Development Goals</a:t>
            </a:r>
            <a:endParaRPr b="0" lang="en-GB" sz="3000" spc="-1" strike="noStrike">
              <a:solidFill>
                <a:srgbClr val="000000"/>
              </a:solidFill>
              <a:latin typeface="Arial"/>
            </a:endParaRPr>
          </a:p>
        </p:txBody>
      </p:sp>
      <p:sp>
        <p:nvSpPr>
          <p:cNvPr id="517" name="CustomShape 19"/>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LibreOffice/24.2.6.2$Linux_X86_64 LibreOffice_project/420$Build-2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2024-10-30T09:14:39Z</dcterms:modified>
  <cp:revision>3401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69</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69</vt:i4>
  </property>
</Properties>
</file>